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655" r:id="rId3"/>
    <p:sldId id="606" r:id="rId4"/>
    <p:sldId id="607" r:id="rId5"/>
    <p:sldId id="608" r:id="rId6"/>
    <p:sldId id="609" r:id="rId7"/>
    <p:sldId id="614" r:id="rId8"/>
    <p:sldId id="613" r:id="rId9"/>
    <p:sldId id="615" r:id="rId10"/>
    <p:sldId id="616" r:id="rId11"/>
    <p:sldId id="621" r:id="rId12"/>
    <p:sldId id="622" r:id="rId13"/>
    <p:sldId id="647" r:id="rId14"/>
    <p:sldId id="648" r:id="rId15"/>
    <p:sldId id="623" r:id="rId16"/>
    <p:sldId id="624" r:id="rId17"/>
    <p:sldId id="645" r:id="rId18"/>
    <p:sldId id="643" r:id="rId19"/>
    <p:sldId id="644" r:id="rId20"/>
    <p:sldId id="610" r:id="rId21"/>
    <p:sldId id="611" r:id="rId22"/>
    <p:sldId id="612" r:id="rId23"/>
    <p:sldId id="646" r:id="rId24"/>
    <p:sldId id="650" r:id="rId25"/>
    <p:sldId id="651" r:id="rId26"/>
    <p:sldId id="652" r:id="rId27"/>
    <p:sldId id="637" r:id="rId28"/>
    <p:sldId id="396" r:id="rId29"/>
    <p:sldId id="397" r:id="rId30"/>
    <p:sldId id="398" r:id="rId31"/>
    <p:sldId id="399" r:id="rId32"/>
    <p:sldId id="400" r:id="rId33"/>
    <p:sldId id="638" r:id="rId34"/>
    <p:sldId id="639" r:id="rId35"/>
    <p:sldId id="640" r:id="rId36"/>
    <p:sldId id="641" r:id="rId37"/>
    <p:sldId id="625" r:id="rId38"/>
    <p:sldId id="642" r:id="rId39"/>
    <p:sldId id="630" r:id="rId40"/>
    <p:sldId id="631" r:id="rId41"/>
    <p:sldId id="634" r:id="rId42"/>
    <p:sldId id="635" r:id="rId43"/>
    <p:sldId id="649" r:id="rId44"/>
    <p:sldId id="660" r:id="rId45"/>
    <p:sldId id="654" r:id="rId46"/>
    <p:sldId id="653" r:id="rId47"/>
    <p:sldId id="657" r:id="rId48"/>
    <p:sldId id="662" r:id="rId49"/>
    <p:sldId id="361" r:id="rId50"/>
    <p:sldId id="499" r:id="rId51"/>
    <p:sldId id="500" r:id="rId52"/>
    <p:sldId id="501" r:id="rId53"/>
    <p:sldId id="362" r:id="rId54"/>
    <p:sldId id="502" r:id="rId55"/>
    <p:sldId id="664" r:id="rId56"/>
    <p:sldId id="363" r:id="rId57"/>
    <p:sldId id="364" r:id="rId58"/>
    <p:sldId id="503" r:id="rId59"/>
    <p:sldId id="504" r:id="rId60"/>
    <p:sldId id="505" r:id="rId61"/>
    <p:sldId id="506" r:id="rId62"/>
    <p:sldId id="507" r:id="rId63"/>
    <p:sldId id="508" r:id="rId64"/>
    <p:sldId id="509" r:id="rId65"/>
    <p:sldId id="510" r:id="rId66"/>
    <p:sldId id="511" r:id="rId67"/>
    <p:sldId id="360" r:id="rId68"/>
    <p:sldId id="291" r:id="rId69"/>
    <p:sldId id="261" r:id="rId70"/>
    <p:sldId id="262" r:id="rId71"/>
    <p:sldId id="263" r:id="rId72"/>
    <p:sldId id="267" r:id="rId73"/>
    <p:sldId id="265" r:id="rId74"/>
    <p:sldId id="268" r:id="rId75"/>
    <p:sldId id="266" r:id="rId76"/>
    <p:sldId id="269" r:id="rId77"/>
    <p:sldId id="272" r:id="rId78"/>
    <p:sldId id="355" r:id="rId79"/>
    <p:sldId id="354" r:id="rId80"/>
    <p:sldId id="346" r:id="rId81"/>
    <p:sldId id="347" r:id="rId82"/>
    <p:sldId id="348" r:id="rId83"/>
    <p:sldId id="349" r:id="rId84"/>
    <p:sldId id="350" r:id="rId85"/>
    <p:sldId id="351" r:id="rId86"/>
    <p:sldId id="636" r:id="rId87"/>
    <p:sldId id="296" r:id="rId88"/>
    <p:sldId id="323" r:id="rId89"/>
    <p:sldId id="665" r:id="rId90"/>
    <p:sldId id="324" r:id="rId91"/>
    <p:sldId id="341" r:id="rId92"/>
    <p:sldId id="342" r:id="rId93"/>
    <p:sldId id="658" r:id="rId94"/>
    <p:sldId id="276" r:id="rId95"/>
    <p:sldId id="306" r:id="rId96"/>
    <p:sldId id="352" r:id="rId97"/>
    <p:sldId id="344" r:id="rId98"/>
    <p:sldId id="345" r:id="rId99"/>
    <p:sldId id="307" r:id="rId100"/>
    <p:sldId id="343" r:id="rId101"/>
    <p:sldId id="659" r:id="rId102"/>
    <p:sldId id="552" r:id="rId103"/>
    <p:sldId id="661" r:id="rId104"/>
    <p:sldId id="663" r:id="rId105"/>
    <p:sldId id="264" r:id="rId106"/>
    <p:sldId id="666" r:id="rId107"/>
    <p:sldId id="656" r:id="rId108"/>
    <p:sldId id="257" r:id="rId109"/>
    <p:sldId id="258" r:id="rId110"/>
    <p:sldId id="25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O MORENO GARCIA-NIETO" initials="JMG" lastIdx="4" clrIdx="0">
    <p:extLst>
      <p:ext uri="{19B8F6BF-5375-455C-9EA6-DF929625EA0E}">
        <p15:presenceInfo xmlns:p15="http://schemas.microsoft.com/office/powerpoint/2012/main" userId="JULIO MORENO GARCIA-NIE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9" d="100"/>
          <a:sy n="79" d="100"/>
        </p:scale>
        <p:origin x="144" y="42"/>
      </p:cViewPr>
      <p:guideLst/>
    </p:cSldViewPr>
  </p:slideViewPr>
  <p:notesTextViewPr>
    <p:cViewPr>
      <p:scale>
        <a:sx n="1" d="1"/>
        <a:sy n="1" d="1"/>
      </p:scale>
      <p:origin x="0" y="0"/>
    </p:cViewPr>
  </p:notesTextViewPr>
  <p:sorterViewPr>
    <p:cViewPr>
      <p:scale>
        <a:sx n="80" d="100"/>
        <a:sy n="80" d="100"/>
      </p:scale>
      <p:origin x="0" y="-1433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26T10:22:30.078" idx="4">
    <p:pos x="10" y="10"/>
    <p:text>Quitar texto, y ampliar figura</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2602D-6736-47F8-88C6-031CAE6B6A36}" type="datetimeFigureOut">
              <a:rPr lang="en-US" smtClean="0"/>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050B1-A5D2-498D-A9C9-FAAA223B9E78}" type="slidenum">
              <a:rPr lang="en-US" smtClean="0"/>
              <a:t>‹#›</a:t>
            </a:fld>
            <a:endParaRPr lang="en-US"/>
          </a:p>
        </p:txBody>
      </p:sp>
    </p:spTree>
    <p:extLst>
      <p:ext uri="{BB962C8B-B14F-4D97-AF65-F5344CB8AC3E}">
        <p14:creationId xmlns:p14="http://schemas.microsoft.com/office/powerpoint/2010/main" val="408529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Font typeface="Wingdings" panose="05000000000000000000" pitchFamily="2" charset="2"/>
              <a:buChar char="§"/>
            </a:pPr>
            <a:r>
              <a:rPr lang="en-GB" sz="2200" dirty="0"/>
              <a:t>General architecture</a:t>
            </a:r>
          </a:p>
          <a:p>
            <a:pPr marL="342900" indent="-342900">
              <a:buFont typeface="Wingdings" panose="05000000000000000000" pitchFamily="2" charset="2"/>
              <a:buChar char="§"/>
            </a:pPr>
            <a:r>
              <a:rPr lang="en-GB" sz="2200" dirty="0"/>
              <a:t>Taking into account different proposals e.g. Oracle.</a:t>
            </a:r>
          </a:p>
          <a:p>
            <a:pPr marL="342900" indent="-342900">
              <a:buFont typeface="Wingdings" panose="05000000000000000000" pitchFamily="2" charset="2"/>
              <a:buChar char="§"/>
            </a:pPr>
            <a:r>
              <a:rPr lang="en-GB" sz="2200" dirty="0"/>
              <a:t>Different Components:</a:t>
            </a:r>
          </a:p>
          <a:p>
            <a:pPr marL="800100" lvl="1" indent="-342900">
              <a:buFont typeface="Wingdings" panose="05000000000000000000" pitchFamily="2" charset="2"/>
              <a:buChar char="§"/>
            </a:pPr>
            <a:r>
              <a:rPr lang="en-GB" sz="2000" dirty="0"/>
              <a:t>System Orchestrator (SO)</a:t>
            </a:r>
          </a:p>
          <a:p>
            <a:pPr marL="800100" lvl="1" indent="-342900">
              <a:buFont typeface="Wingdings" panose="05000000000000000000" pitchFamily="2" charset="2"/>
              <a:buChar char="§"/>
            </a:pPr>
            <a:r>
              <a:rPr lang="en-GB" sz="2000" dirty="0"/>
              <a:t>Data Provider (DP)</a:t>
            </a:r>
          </a:p>
          <a:p>
            <a:pPr marL="800100" lvl="1" indent="-342900">
              <a:buFont typeface="Wingdings" panose="05000000000000000000" pitchFamily="2" charset="2"/>
              <a:buChar char="§"/>
            </a:pPr>
            <a:r>
              <a:rPr lang="en-GB" sz="2000" dirty="0"/>
              <a:t>Big Data Application Provider (BDAP)</a:t>
            </a:r>
          </a:p>
          <a:p>
            <a:pPr marL="800100" lvl="1" indent="-342900">
              <a:buFont typeface="Wingdings" panose="05000000000000000000" pitchFamily="2" charset="2"/>
              <a:buChar char="§"/>
            </a:pPr>
            <a:r>
              <a:rPr lang="en-GB" sz="2000" dirty="0"/>
              <a:t>Big Data Framework Provider (BDFP)</a:t>
            </a:r>
          </a:p>
          <a:p>
            <a:pPr marL="800100" lvl="1" indent="-342900">
              <a:buFont typeface="Wingdings" panose="05000000000000000000" pitchFamily="2" charset="2"/>
              <a:buChar char="§"/>
            </a:pPr>
            <a:r>
              <a:rPr lang="en-GB" sz="2000" dirty="0"/>
              <a:t>Data Consumer (DC)</a:t>
            </a:r>
          </a:p>
          <a:p>
            <a:pPr marL="342900" indent="-342900">
              <a:buFont typeface="Wingdings" panose="05000000000000000000" pitchFamily="2" charset="2"/>
              <a:buChar char="§"/>
            </a:pPr>
            <a:r>
              <a:rPr lang="en-GB" sz="2200" dirty="0"/>
              <a:t>Activities and actors</a:t>
            </a:r>
          </a:p>
          <a:p>
            <a:endParaRPr lang="en-GB" dirty="0"/>
          </a:p>
        </p:txBody>
      </p:sp>
      <p:sp>
        <p:nvSpPr>
          <p:cNvPr id="4" name="Marcador de número de diapositiva 3"/>
          <p:cNvSpPr>
            <a:spLocks noGrp="1"/>
          </p:cNvSpPr>
          <p:nvPr>
            <p:ph type="sldNum" sz="quarter" idx="10"/>
          </p:nvPr>
        </p:nvSpPr>
        <p:spPr/>
        <p:txBody>
          <a:bodyPr/>
          <a:lstStyle/>
          <a:p>
            <a:pPr>
              <a:defRPr/>
            </a:pPr>
            <a:fld id="{A42E1CD4-9332-46BA-99CC-31DB4594F810}" type="slidenum">
              <a:rPr lang="es-ES" altLang="es-ES" smtClean="0"/>
              <a:pPr>
                <a:defRPr/>
              </a:pPr>
              <a:t>53</a:t>
            </a:fld>
            <a:endParaRPr lang="es-ES" altLang="es-ES"/>
          </a:p>
        </p:txBody>
      </p:sp>
    </p:spTree>
    <p:extLst>
      <p:ext uri="{BB962C8B-B14F-4D97-AF65-F5344CB8AC3E}">
        <p14:creationId xmlns:p14="http://schemas.microsoft.com/office/powerpoint/2010/main" val="1752040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51A8-5B7D-4859-9DF7-AF9620B874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F5B8FE-B7CA-4D55-A66E-EBF14D3C8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3C3C06-448B-4E88-96BB-2E30418D197B}"/>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656E325F-5CA0-4DAD-BA5F-0CA67DC84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2008B-5D0A-436B-A1B9-24F8D0CA5CE7}"/>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293329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EA80-B233-4D2C-9445-3F33C4B0B6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3B6ED-C177-4BBB-AFB9-0D6A6E32A99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B1135-1435-4069-BBCC-95A95886B576}"/>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46766F43-0EF6-4BBE-834A-29115560D5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5B210D-62AA-48D1-B335-0C40BA8B554B}"/>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313311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BBE2C9-92DC-4DE6-A851-52CE5747F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29363-E971-403E-B283-96D55F23CF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5EB4D-F030-4843-8431-27293503FE89}"/>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BA2CB0B8-212B-488C-88B3-8A133F0F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8E601-93DD-4695-9EC0-54CCAFEAF0AA}"/>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3716117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42557-3901-423D-AB84-BC90B9962B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4F5EEC-0B3A-455A-B2BA-0704DA837B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ED198-3060-48CE-9891-57AE2CE70C07}"/>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D997E729-4EFF-4D52-A374-69712E4E1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BCFB5-1EE0-4055-B97F-10F51A15C96C}"/>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120922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DE26D-2B6C-45BC-8590-457950B45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75DCBC-5218-4904-8E53-BABF8BAD04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74AE2A-715D-42D4-AD52-E268D5DC6AC3}"/>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8F16CD1A-F5C6-4A24-ACBA-B3E99E08B7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D726A-C13E-46C4-AD2E-CF90D1B56347}"/>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287321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CF79-7F0A-4350-A86C-925B41D65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F1BA6-8CC3-4014-8859-71B1C9F08F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92530-7C62-4EF9-8B57-947C0D0CDE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35BB18-F0B5-4A2A-BCEB-4DF4C1FCD781}"/>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6" name="Footer Placeholder 5">
            <a:extLst>
              <a:ext uri="{FF2B5EF4-FFF2-40B4-BE49-F238E27FC236}">
                <a16:creationId xmlns:a16="http://schemas.microsoft.com/office/drawing/2014/main" id="{53E7CA9D-B0F2-485C-920D-67A5B8C4C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8217D1-EBA2-4CAC-87A3-D49808F35C61}"/>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4177244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186D-BE59-4D32-9EE4-0B8696F2A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2EFCB6-9818-47B1-9401-ABFFA8DE3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40ACD97-9778-4C12-B693-FEDF6781295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5D7F84-4520-479C-9B22-05188375D2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369B44-4E5A-4E63-9B75-FED633F7F0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04DB70-C172-4BAE-AF4C-AB00D42AD1BD}"/>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8" name="Footer Placeholder 7">
            <a:extLst>
              <a:ext uri="{FF2B5EF4-FFF2-40B4-BE49-F238E27FC236}">
                <a16:creationId xmlns:a16="http://schemas.microsoft.com/office/drawing/2014/main" id="{6EF24AC7-26AF-4023-82F9-B1E032F6A4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FE3379-8C56-48D1-8CA6-AFDB0590C13D}"/>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170151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4EEA-A0D5-402D-BAF2-F69B8864D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5CE864-2AE6-4FE9-A092-2DDE439C3609}"/>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4" name="Footer Placeholder 3">
            <a:extLst>
              <a:ext uri="{FF2B5EF4-FFF2-40B4-BE49-F238E27FC236}">
                <a16:creationId xmlns:a16="http://schemas.microsoft.com/office/drawing/2014/main" id="{E72C5859-5613-4F43-838B-486E01113B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EEF5D6-AC69-4759-90B9-14FFB249A9C5}"/>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779192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3E48BA-9D1A-4EFD-9649-BE78170A28D8}"/>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3" name="Footer Placeholder 2">
            <a:extLst>
              <a:ext uri="{FF2B5EF4-FFF2-40B4-BE49-F238E27FC236}">
                <a16:creationId xmlns:a16="http://schemas.microsoft.com/office/drawing/2014/main" id="{162170EF-42CC-4117-AA54-324D41DFCC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04B162-2913-4560-8ABA-9857B3E5F3B2}"/>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242538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4D30-2830-4AF3-84DC-5EB3D702A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3617BE-2578-4691-B4CB-BF4E9972F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4A84C1-B38A-4263-BED1-97D706AA1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48208D-5B28-4B69-B82A-4A089DED476F}"/>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6" name="Footer Placeholder 5">
            <a:extLst>
              <a:ext uri="{FF2B5EF4-FFF2-40B4-BE49-F238E27FC236}">
                <a16:creationId xmlns:a16="http://schemas.microsoft.com/office/drawing/2014/main" id="{225496C8-8DCF-4AED-A938-10B97F690E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11881-36A3-4706-AC33-5FD31BF249BD}"/>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1990422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CAC1-BB51-4956-8A3F-E255B6937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26707E-1CFF-45C6-A547-6EA3244E6D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541086-588A-48E0-81F4-BDEB99AAB6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EC024-8C3C-408B-90A0-B4CF68A6213E}"/>
              </a:ext>
            </a:extLst>
          </p:cNvPr>
          <p:cNvSpPr>
            <a:spLocks noGrp="1"/>
          </p:cNvSpPr>
          <p:nvPr>
            <p:ph type="dt" sz="half" idx="10"/>
          </p:nvPr>
        </p:nvSpPr>
        <p:spPr/>
        <p:txBody>
          <a:bodyPr/>
          <a:lstStyle/>
          <a:p>
            <a:fld id="{0E6BF5DC-F57A-4C7E-95D4-D58B8A0E921C}" type="datetimeFigureOut">
              <a:rPr lang="en-US" smtClean="0"/>
              <a:t>11/26/2018</a:t>
            </a:fld>
            <a:endParaRPr lang="en-US"/>
          </a:p>
        </p:txBody>
      </p:sp>
      <p:sp>
        <p:nvSpPr>
          <p:cNvPr id="6" name="Footer Placeholder 5">
            <a:extLst>
              <a:ext uri="{FF2B5EF4-FFF2-40B4-BE49-F238E27FC236}">
                <a16:creationId xmlns:a16="http://schemas.microsoft.com/office/drawing/2014/main" id="{E4348482-09FE-4D49-8031-991BFC440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76CF3-25D3-433F-932A-8E8297EFD4B7}"/>
              </a:ext>
            </a:extLst>
          </p:cNvPr>
          <p:cNvSpPr>
            <a:spLocks noGrp="1"/>
          </p:cNvSpPr>
          <p:nvPr>
            <p:ph type="sldNum" sz="quarter" idx="12"/>
          </p:nvPr>
        </p:nvSpPr>
        <p:spPr/>
        <p:txBody>
          <a:bodyPr/>
          <a:lstStyle/>
          <a:p>
            <a:fld id="{485471CC-EF98-4F3E-80E3-9F629E2DFC7C}" type="slidenum">
              <a:rPr lang="en-US" smtClean="0"/>
              <a:t>‹#›</a:t>
            </a:fld>
            <a:endParaRPr lang="en-US"/>
          </a:p>
        </p:txBody>
      </p:sp>
    </p:spTree>
    <p:extLst>
      <p:ext uri="{BB962C8B-B14F-4D97-AF65-F5344CB8AC3E}">
        <p14:creationId xmlns:p14="http://schemas.microsoft.com/office/powerpoint/2010/main" val="3026796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866DDA-ECD9-4046-9556-E2ABAC68A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8915B-204A-4CC4-AB10-AE0A360174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51DC5-A227-448B-8252-01A4E4EBEC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6BF5DC-F57A-4C7E-95D4-D58B8A0E921C}" type="datetimeFigureOut">
              <a:rPr lang="en-US" smtClean="0"/>
              <a:t>11/26/2018</a:t>
            </a:fld>
            <a:endParaRPr lang="en-US"/>
          </a:p>
        </p:txBody>
      </p:sp>
      <p:sp>
        <p:nvSpPr>
          <p:cNvPr id="5" name="Footer Placeholder 4">
            <a:extLst>
              <a:ext uri="{FF2B5EF4-FFF2-40B4-BE49-F238E27FC236}">
                <a16:creationId xmlns:a16="http://schemas.microsoft.com/office/drawing/2014/main" id="{62A08DCB-CDAC-4A04-8530-4D197DEAC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7783E0-B69C-4E66-8455-1BDE7475E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71CC-EF98-4F3E-80E3-9F629E2DFC7C}" type="slidenum">
              <a:rPr lang="en-US" smtClean="0"/>
              <a:t>‹#›</a:t>
            </a:fld>
            <a:endParaRPr lang="en-US"/>
          </a:p>
        </p:txBody>
      </p:sp>
    </p:spTree>
    <p:extLst>
      <p:ext uri="{BB962C8B-B14F-4D97-AF65-F5344CB8AC3E}">
        <p14:creationId xmlns:p14="http://schemas.microsoft.com/office/powerpoint/2010/main" val="1988968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slideshare.net/lablogga/blockchain-the-information-"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edbticdt2018.at/?main"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iro.umontreal.ca/~bengioy/papers/ftml.pdf"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wikipedia.org/wiki/Business_Process_Modeling_Notation" TargetMode="External"/><Relationship Id="rId3" Type="http://schemas.openxmlformats.org/officeDocument/2006/relationships/hyperlink" Target="https://en.wikipedia.org/wiki/Modeling_language" TargetMode="External"/><Relationship Id="rId7" Type="http://schemas.openxmlformats.org/officeDocument/2006/relationships/hyperlink" Target="https://en.wikipedia.org/wiki/Unified_Modeling_Language" TargetMode="External"/><Relationship Id="rId2" Type="http://schemas.openxmlformats.org/officeDocument/2006/relationships/hyperlink" Target="https://en.wikipedia.org/wiki/Enterprise_architecture" TargetMode="External"/><Relationship Id="rId1" Type="http://schemas.openxmlformats.org/officeDocument/2006/relationships/slideLayout" Target="../slideLayouts/slideLayout2.xml"/><Relationship Id="rId6" Type="http://schemas.openxmlformats.org/officeDocument/2006/relationships/hyperlink" Target="https://en.wikipedia.org/wiki/IEEE_1471" TargetMode="External"/><Relationship Id="rId5" Type="http://schemas.openxmlformats.org/officeDocument/2006/relationships/hyperlink" Target="https://en.wikipedia.org/wiki/The_Open_Group" TargetMode="External"/><Relationship Id="rId4" Type="http://schemas.openxmlformats.org/officeDocument/2006/relationships/hyperlink" Target="https://en.wikipedia.org/wiki/Business" TargetMode="External"/><Relationship Id="rId9" Type="http://schemas.openxmlformats.org/officeDocument/2006/relationships/hyperlink" Target="https://en.wikipedia.org/wiki/Enterprise_modellin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Software_application" TargetMode="External"/><Relationship Id="rId2" Type="http://schemas.openxmlformats.org/officeDocument/2006/relationships/hyperlink" Target="https://en.wikipedia.org/wiki/Business_processes" TargetMode="External"/><Relationship Id="rId1" Type="http://schemas.openxmlformats.org/officeDocument/2006/relationships/slideLayout" Target="../slideLayouts/slideLayout2.xml"/><Relationship Id="rId5" Type="http://schemas.openxmlformats.org/officeDocument/2006/relationships/hyperlink" Target="https://en.wikipedia.org/wiki/Communication" TargetMode="External"/><Relationship Id="rId4" Type="http://schemas.openxmlformats.org/officeDocument/2006/relationships/hyperlink" Target="https://en.wikipedia.org/wiki/Computer_hardware"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bpmn.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nakedsecurity.sophos.com/2018/01/09/coffeeminer-project-lets-you-hack-public-wi-fi-to-mine-cryptocoins/" TargetMode="External"/><Relationship Id="rId2" Type="http://schemas.openxmlformats.org/officeDocument/2006/relationships/hyperlink" Target="https://nakedsecurity.sophos.com/2018/02/14/bitcoin-mining-to-zap-more-energy-than-households-in-iceland-this-yea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www.schneier.com/"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Architecture_framework" TargetMode="External"/><Relationship Id="rId2" Type="http://schemas.openxmlformats.org/officeDocument/2006/relationships/hyperlink" Target="https://pdfs.semanticscholar.org/a5de/1068a7922c7d29714a602b77f9fa917bc73a.pdf"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www.securityweek.com/authors/afp"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maliciousaireport.com/"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en.wikipedia.org/wiki/Software_build"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A736-8A24-4A05-A43E-A42473BD6219}"/>
              </a:ext>
            </a:extLst>
          </p:cNvPr>
          <p:cNvSpPr>
            <a:spLocks noGrp="1"/>
          </p:cNvSpPr>
          <p:nvPr>
            <p:ph type="ctrTitle"/>
          </p:nvPr>
        </p:nvSpPr>
        <p:spPr/>
        <p:txBody>
          <a:bodyPr/>
          <a:lstStyle/>
          <a:p>
            <a:r>
              <a:rPr lang="en-US" dirty="0"/>
              <a:t>Chapter12. </a:t>
            </a:r>
            <a:r>
              <a:rPr lang="en-US" b="1" dirty="0"/>
              <a:t>New specialized architectures</a:t>
            </a:r>
            <a:endParaRPr lang="en-US" dirty="0"/>
          </a:p>
        </p:txBody>
      </p:sp>
      <p:sp>
        <p:nvSpPr>
          <p:cNvPr id="3" name="Subtitle 2">
            <a:extLst>
              <a:ext uri="{FF2B5EF4-FFF2-40B4-BE49-F238E27FC236}">
                <a16:creationId xmlns:a16="http://schemas.microsoft.com/office/drawing/2014/main" id="{85FA9604-B52F-424A-89BE-01DB1BD79B15}"/>
              </a:ext>
            </a:extLst>
          </p:cNvPr>
          <p:cNvSpPr>
            <a:spLocks noGrp="1"/>
          </p:cNvSpPr>
          <p:nvPr>
            <p:ph type="subTitle" idx="1"/>
          </p:nvPr>
        </p:nvSpPr>
        <p:spPr/>
        <p:txBody>
          <a:bodyPr>
            <a:normAutofit/>
          </a:bodyPr>
          <a:lstStyle/>
          <a:p>
            <a:r>
              <a:rPr lang="en-US" dirty="0"/>
              <a:t>. </a:t>
            </a:r>
          </a:p>
          <a:p>
            <a:r>
              <a:rPr lang="en-US" dirty="0"/>
              <a:t>Blockchain architectures. Big Data architectures.  AI-oriented systems</a:t>
            </a:r>
            <a:r>
              <a:rPr lang="en-US" b="1" dirty="0"/>
              <a:t>. </a:t>
            </a:r>
            <a:r>
              <a:rPr lang="en-US" dirty="0"/>
              <a:t>Secure software development for clouds and </a:t>
            </a:r>
            <a:r>
              <a:rPr lang="en-US" dirty="0" err="1"/>
              <a:t>IoT</a:t>
            </a:r>
            <a:r>
              <a:rPr lang="en-US" dirty="0"/>
              <a:t>: DevOps, SecOps, </a:t>
            </a:r>
            <a:r>
              <a:rPr lang="en-US" dirty="0" err="1"/>
              <a:t>DevSecOps</a:t>
            </a:r>
            <a:r>
              <a:rPr lang="en-US" dirty="0"/>
              <a:t>, secure microservices</a:t>
            </a:r>
            <a:r>
              <a:rPr lang="en-US" b="1" dirty="0"/>
              <a:t> </a:t>
            </a:r>
            <a:endParaRPr lang="en-US" dirty="0"/>
          </a:p>
          <a:p>
            <a:endParaRPr lang="en-US" dirty="0"/>
          </a:p>
        </p:txBody>
      </p:sp>
    </p:spTree>
    <p:extLst>
      <p:ext uri="{BB962C8B-B14F-4D97-AF65-F5344CB8AC3E}">
        <p14:creationId xmlns:p14="http://schemas.microsoft.com/office/powerpoint/2010/main" val="1466383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661"/>
            <a:ext cx="10515600" cy="1325563"/>
          </a:xfrm>
        </p:spPr>
        <p:txBody>
          <a:bodyPr/>
          <a:lstStyle/>
          <a:p>
            <a:r>
              <a:rPr lang="en-US" dirty="0"/>
              <a:t>Block structure II</a:t>
            </a:r>
          </a:p>
        </p:txBody>
      </p:sp>
      <p:sp>
        <p:nvSpPr>
          <p:cNvPr id="3" name="Content Placeholder 2"/>
          <p:cNvSpPr>
            <a:spLocks noGrp="1"/>
          </p:cNvSpPr>
          <p:nvPr>
            <p:ph idx="1"/>
          </p:nvPr>
        </p:nvSpPr>
        <p:spPr>
          <a:xfrm>
            <a:off x="838200" y="1078992"/>
            <a:ext cx="10515600" cy="5097971"/>
          </a:xfrm>
        </p:spPr>
        <p:txBody>
          <a:bodyPr>
            <a:noAutofit/>
          </a:bodyPr>
          <a:lstStyle/>
          <a:p>
            <a:r>
              <a:rPr lang="en-US" sz="2400" dirty="0"/>
              <a:t>(</a:t>
            </a:r>
            <a:r>
              <a:rPr lang="en-US" sz="2400" dirty="0" err="1"/>
              <a:t>i</a:t>
            </a:r>
            <a:r>
              <a:rPr lang="en-US" sz="2400" dirty="0"/>
              <a:t>) Block version: indicates which set of block validation rules to follow.</a:t>
            </a:r>
          </a:p>
          <a:p>
            <a:r>
              <a:rPr lang="en-US" sz="2400" dirty="0"/>
              <a:t>(ii) </a:t>
            </a:r>
            <a:r>
              <a:rPr lang="en-US" sz="2400" dirty="0" err="1"/>
              <a:t>Merkle</a:t>
            </a:r>
            <a:r>
              <a:rPr lang="en-US" sz="2400" dirty="0"/>
              <a:t> tree root hash: the hash value of all the transactions  in the block.</a:t>
            </a:r>
          </a:p>
          <a:p>
            <a:r>
              <a:rPr lang="en-US" sz="2400" dirty="0"/>
              <a:t>(iii) Timestamp: current time as seconds in universal time since January 1, 1970.</a:t>
            </a:r>
          </a:p>
          <a:p>
            <a:r>
              <a:rPr lang="en-US" sz="2400" dirty="0"/>
              <a:t>(iv) </a:t>
            </a:r>
            <a:r>
              <a:rPr lang="en-US" sz="2400" dirty="0" err="1"/>
              <a:t>nBits</a:t>
            </a:r>
            <a:r>
              <a:rPr lang="en-US" sz="2400" dirty="0"/>
              <a:t>: target threshold of a valid block hash.</a:t>
            </a:r>
          </a:p>
          <a:p>
            <a:r>
              <a:rPr lang="en-US" sz="2400" dirty="0"/>
              <a:t>(v) Nonce: an 4-byte ﬁeld, which usually starts with 0 and increases for every hash calculation (will be explained in detail)</a:t>
            </a:r>
          </a:p>
          <a:p>
            <a:r>
              <a:rPr lang="en-US" sz="2400" dirty="0"/>
              <a:t>(vi) Parent block hash: a 256-bit hash value that points to the previous block.</a:t>
            </a:r>
          </a:p>
          <a:p>
            <a:r>
              <a:rPr lang="en-US" sz="2400" dirty="0"/>
              <a:t>The block body is composed of a transaction counter and transactions. The maximum number of transactions that a block can contain depends on the block size and the size of each transaction. </a:t>
            </a:r>
          </a:p>
          <a:p>
            <a:r>
              <a:rPr lang="en-US" sz="2400" b="1" dirty="0" err="1"/>
              <a:t>Blockchain</a:t>
            </a:r>
            <a:r>
              <a:rPr lang="en-US" sz="2400" b="1" dirty="0"/>
              <a:t> uses an asymmetric cryptography mechanism </a:t>
            </a:r>
            <a:r>
              <a:rPr lang="en-US" sz="2400" dirty="0"/>
              <a:t>to validate the authentication of transactions.</a:t>
            </a:r>
          </a:p>
          <a:p>
            <a:r>
              <a:rPr lang="en-US" sz="2400" dirty="0"/>
              <a:t>Digital signatures are used in an untrustworthy environment. </a:t>
            </a:r>
          </a:p>
        </p:txBody>
      </p:sp>
    </p:spTree>
    <p:extLst>
      <p:ext uri="{BB962C8B-B14F-4D97-AF65-F5344CB8AC3E}">
        <p14:creationId xmlns:p14="http://schemas.microsoft.com/office/powerpoint/2010/main" val="19792958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F7B51-779C-4768-ABE9-4BF86C2C53AC}"/>
              </a:ext>
            </a:extLst>
          </p:cNvPr>
          <p:cNvSpPr>
            <a:spLocks noGrp="1"/>
          </p:cNvSpPr>
          <p:nvPr>
            <p:ph type="title"/>
          </p:nvPr>
        </p:nvSpPr>
        <p:spPr/>
        <p:txBody>
          <a:bodyPr/>
          <a:lstStyle/>
          <a:p>
            <a:r>
              <a:rPr lang="en-US" dirty="0"/>
              <a:t>The six important components of a </a:t>
            </a:r>
            <a:r>
              <a:rPr lang="en-US" dirty="0" err="1"/>
              <a:t>DevSecOps</a:t>
            </a:r>
            <a:r>
              <a:rPr lang="en-US" dirty="0"/>
              <a:t> Approach</a:t>
            </a:r>
          </a:p>
        </p:txBody>
      </p:sp>
      <p:sp>
        <p:nvSpPr>
          <p:cNvPr id="3" name="Content Placeholder 2">
            <a:extLst>
              <a:ext uri="{FF2B5EF4-FFF2-40B4-BE49-F238E27FC236}">
                <a16:creationId xmlns:a16="http://schemas.microsoft.com/office/drawing/2014/main" id="{B760F722-D8A9-4340-BDDA-436FC2C62AB7}"/>
              </a:ext>
            </a:extLst>
          </p:cNvPr>
          <p:cNvSpPr>
            <a:spLocks noGrp="1"/>
          </p:cNvSpPr>
          <p:nvPr>
            <p:ph idx="1"/>
          </p:nvPr>
        </p:nvSpPr>
        <p:spPr/>
        <p:txBody>
          <a:bodyPr/>
          <a:lstStyle/>
          <a:p>
            <a:pPr marL="0" indent="0">
              <a:buNone/>
            </a:pPr>
            <a:endParaRPr lang="en-US" dirty="0"/>
          </a:p>
          <a:p>
            <a:r>
              <a:rPr lang="en-US" dirty="0"/>
              <a:t>Code Analysis</a:t>
            </a:r>
          </a:p>
          <a:p>
            <a:r>
              <a:rPr lang="en-US" dirty="0"/>
              <a:t>Change Management</a:t>
            </a:r>
          </a:p>
          <a:p>
            <a:r>
              <a:rPr lang="en-US" dirty="0"/>
              <a:t>Compliance Monitoring</a:t>
            </a:r>
          </a:p>
          <a:p>
            <a:r>
              <a:rPr lang="en-US" dirty="0"/>
              <a:t>Threat Investigation</a:t>
            </a:r>
          </a:p>
          <a:p>
            <a:r>
              <a:rPr lang="en-US" dirty="0"/>
              <a:t>Vulnerability Assessment</a:t>
            </a:r>
          </a:p>
          <a:p>
            <a:r>
              <a:rPr lang="en-US" dirty="0"/>
              <a:t>Security Training</a:t>
            </a:r>
          </a:p>
          <a:p>
            <a:endParaRPr lang="en-US" dirty="0"/>
          </a:p>
        </p:txBody>
      </p:sp>
    </p:spTree>
    <p:extLst>
      <p:ext uri="{BB962C8B-B14F-4D97-AF65-F5344CB8AC3E}">
        <p14:creationId xmlns:p14="http://schemas.microsoft.com/office/powerpoint/2010/main" val="12575925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9949" y="665019"/>
            <a:ext cx="6691746" cy="5461462"/>
          </a:xfrm>
          <a:prstGeom prst="rect">
            <a:avLst/>
          </a:prstGeom>
        </p:spPr>
      </p:pic>
    </p:spTree>
    <p:extLst>
      <p:ext uri="{BB962C8B-B14F-4D97-AF65-F5344CB8AC3E}">
        <p14:creationId xmlns:p14="http://schemas.microsoft.com/office/powerpoint/2010/main" val="11682035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Refs. on </a:t>
            </a:r>
            <a:r>
              <a:rPr lang="en-US" dirty="0" err="1"/>
              <a:t>Blockchain</a:t>
            </a:r>
            <a:endParaRPr lang="en-US" dirty="0"/>
          </a:p>
        </p:txBody>
      </p:sp>
      <p:sp>
        <p:nvSpPr>
          <p:cNvPr id="3" name="Content Placeholder 2"/>
          <p:cNvSpPr>
            <a:spLocks noGrp="1"/>
          </p:cNvSpPr>
          <p:nvPr>
            <p:ph idx="1"/>
          </p:nvPr>
        </p:nvSpPr>
        <p:spPr/>
        <p:txBody>
          <a:bodyPr>
            <a:noAutofit/>
          </a:bodyPr>
          <a:lstStyle/>
          <a:p>
            <a:pPr>
              <a:lnSpc>
                <a:spcPct val="100000"/>
              </a:lnSpc>
              <a:spcBef>
                <a:spcPts val="0"/>
              </a:spcBef>
            </a:pPr>
            <a:r>
              <a:rPr lang="en-US" sz="2400" dirty="0"/>
              <a:t>[Agg17] D. Aggarwal et al., “</a:t>
            </a:r>
            <a:r>
              <a:rPr lang="en-US" sz="2400" dirty="0" err="1"/>
              <a:t>Quatum</a:t>
            </a:r>
            <a:r>
              <a:rPr lang="en-US" sz="2400" dirty="0"/>
              <a:t> attacks on Bitcoin, and how to protect against them”, arXiv:1710.10377v1, Oct. 2017</a:t>
            </a:r>
          </a:p>
          <a:p>
            <a:pPr>
              <a:lnSpc>
                <a:spcPct val="100000"/>
              </a:lnSpc>
              <a:spcBef>
                <a:spcPts val="0"/>
              </a:spcBef>
            </a:pPr>
            <a:r>
              <a:rPr lang="en-US" sz="2400" dirty="0"/>
              <a:t>[Ell17] A. </a:t>
            </a:r>
            <a:r>
              <a:rPr lang="en-US" sz="2400" dirty="0" err="1"/>
              <a:t>Ellervee</a:t>
            </a:r>
            <a:r>
              <a:rPr lang="en-US" sz="2400" dirty="0"/>
              <a:t>, R. </a:t>
            </a:r>
            <a:r>
              <a:rPr lang="en-US" sz="2400" dirty="0" err="1"/>
              <a:t>Matulevicius</a:t>
            </a:r>
            <a:r>
              <a:rPr lang="en-US" sz="2400" dirty="0"/>
              <a:t>, N. Mayer, “A comprehensive reference model for blockchain-based distributed ledger technology”, </a:t>
            </a:r>
            <a:r>
              <a:rPr lang="en-US" sz="2400" i="1" dirty="0"/>
              <a:t>Procs. of the ER Forum 2017</a:t>
            </a:r>
            <a:r>
              <a:rPr lang="en-US" sz="2400" dirty="0"/>
              <a:t>, Valencia, Spain, Nov. 6-9, 2017</a:t>
            </a:r>
          </a:p>
          <a:p>
            <a:pPr>
              <a:lnSpc>
                <a:spcPct val="100000"/>
              </a:lnSpc>
              <a:spcBef>
                <a:spcPts val="0"/>
              </a:spcBef>
            </a:pPr>
            <a:r>
              <a:rPr lang="en-US" sz="2400" dirty="0"/>
              <a:t>[Hei15] Ethan Heilman, Alison Kendler, Aviv Zohar, Sharon Goldberg, “Eclipse Attacks on Bitcoin’s Peer-to-Peer Network”, Procs. 24th USENIX Security Symposium, August 12–14, 2015, Washington, D.C.</a:t>
            </a:r>
          </a:p>
          <a:p>
            <a:pPr>
              <a:lnSpc>
                <a:spcPct val="100000"/>
              </a:lnSpc>
              <a:spcBef>
                <a:spcPts val="0"/>
              </a:spcBef>
            </a:pPr>
            <a:r>
              <a:rPr lang="en-US" sz="2400" dirty="0"/>
              <a:t>[Min18] D. </a:t>
            </a:r>
            <a:r>
              <a:rPr lang="en-US" sz="2400" dirty="0" err="1"/>
              <a:t>Minoli</a:t>
            </a:r>
            <a:r>
              <a:rPr lang="en-US" sz="2400" dirty="0"/>
              <a:t>, B. </a:t>
            </a:r>
            <a:r>
              <a:rPr lang="en-US" sz="2400" dirty="0" err="1"/>
              <a:t>Occhiogrosso</a:t>
            </a:r>
            <a:r>
              <a:rPr lang="en-US" sz="2400" dirty="0"/>
              <a:t>, “Blockchain mechanisms for IoT security”, Internet of Things, 1-2 (2018), 1-13</a:t>
            </a:r>
          </a:p>
          <a:p>
            <a:pPr>
              <a:lnSpc>
                <a:spcPct val="100000"/>
              </a:lnSpc>
              <a:spcBef>
                <a:spcPts val="0"/>
              </a:spcBef>
            </a:pPr>
            <a:endParaRPr lang="en-US" sz="2400" dirty="0"/>
          </a:p>
          <a:p>
            <a:pPr>
              <a:lnSpc>
                <a:spcPct val="100000"/>
              </a:lnSpc>
              <a:spcBef>
                <a:spcPts val="0"/>
              </a:spcBef>
            </a:pPr>
            <a:endParaRPr lang="en-US" sz="2400" dirty="0"/>
          </a:p>
        </p:txBody>
      </p:sp>
    </p:spTree>
    <p:extLst>
      <p:ext uri="{BB962C8B-B14F-4D97-AF65-F5344CB8AC3E}">
        <p14:creationId xmlns:p14="http://schemas.microsoft.com/office/powerpoint/2010/main" val="1232865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5685B-C92D-41B1-B278-5B2461663EC8}"/>
              </a:ext>
            </a:extLst>
          </p:cNvPr>
          <p:cNvSpPr>
            <a:spLocks noGrp="1"/>
          </p:cNvSpPr>
          <p:nvPr>
            <p:ph type="title"/>
          </p:nvPr>
        </p:nvSpPr>
        <p:spPr/>
        <p:txBody>
          <a:bodyPr/>
          <a:lstStyle/>
          <a:p>
            <a:r>
              <a:rPr lang="en-US" dirty="0"/>
              <a:t>Refs. on Blockchain II</a:t>
            </a:r>
          </a:p>
        </p:txBody>
      </p:sp>
      <p:sp>
        <p:nvSpPr>
          <p:cNvPr id="3" name="Content Placeholder 2">
            <a:extLst>
              <a:ext uri="{FF2B5EF4-FFF2-40B4-BE49-F238E27FC236}">
                <a16:creationId xmlns:a16="http://schemas.microsoft.com/office/drawing/2014/main" id="{50A2F00F-92C2-4001-BBFE-67AFB9DE4069}"/>
              </a:ext>
            </a:extLst>
          </p:cNvPr>
          <p:cNvSpPr>
            <a:spLocks noGrp="1"/>
          </p:cNvSpPr>
          <p:nvPr>
            <p:ph idx="1"/>
          </p:nvPr>
        </p:nvSpPr>
        <p:spPr/>
        <p:txBody>
          <a:bodyPr>
            <a:normAutofit lnSpcReduction="10000"/>
          </a:bodyPr>
          <a:lstStyle/>
          <a:p>
            <a:pPr>
              <a:lnSpc>
                <a:spcPct val="100000"/>
              </a:lnSpc>
              <a:spcBef>
                <a:spcPts val="0"/>
              </a:spcBef>
            </a:pPr>
            <a:r>
              <a:rPr lang="en-US" dirty="0"/>
              <a:t>[Swa14] M. Swan, “Blockchain: The IT of the future”, slides, </a:t>
            </a:r>
          </a:p>
          <a:p>
            <a:pPr marL="0" indent="0">
              <a:lnSpc>
                <a:spcPct val="100000"/>
              </a:lnSpc>
              <a:spcBef>
                <a:spcPts val="0"/>
              </a:spcBef>
              <a:buNone/>
            </a:pPr>
            <a:r>
              <a:rPr lang="en-US" dirty="0"/>
              <a:t>    </a:t>
            </a:r>
            <a:r>
              <a:rPr lang="en-US" dirty="0">
                <a:hlinkClick r:id="rId2"/>
              </a:rPr>
              <a:t>https://www.slideshare.net/lablogga/blockchain-the-information-</a:t>
            </a:r>
            <a:r>
              <a:rPr lang="en-US" dirty="0"/>
              <a:t> </a:t>
            </a:r>
          </a:p>
          <a:p>
            <a:pPr marL="0" indent="0">
              <a:lnSpc>
                <a:spcPct val="100000"/>
              </a:lnSpc>
              <a:spcBef>
                <a:spcPts val="0"/>
              </a:spcBef>
              <a:buNone/>
            </a:pPr>
            <a:r>
              <a:rPr lang="en-US" dirty="0"/>
              <a:t>    </a:t>
            </a:r>
            <a:r>
              <a:rPr lang="en-US" dirty="0" err="1"/>
              <a:t>technology-of-the-future?qid</a:t>
            </a:r>
            <a:r>
              <a:rPr lang="en-US" dirty="0"/>
              <a:t>=2014776d-4a66-4446-a5bd-</a:t>
            </a:r>
          </a:p>
          <a:p>
            <a:pPr marL="0" indent="0">
              <a:lnSpc>
                <a:spcPct val="100000"/>
              </a:lnSpc>
              <a:spcBef>
                <a:spcPts val="0"/>
              </a:spcBef>
              <a:buNone/>
            </a:pPr>
            <a:r>
              <a:rPr lang="en-US" dirty="0"/>
              <a:t>   1aa52e4da765&amp;v=&amp;b=&amp;</a:t>
            </a:r>
            <a:r>
              <a:rPr lang="en-US" dirty="0" err="1"/>
              <a:t>from_search</a:t>
            </a:r>
            <a:r>
              <a:rPr lang="en-US" dirty="0"/>
              <a:t>=4</a:t>
            </a:r>
          </a:p>
          <a:p>
            <a:pPr>
              <a:lnSpc>
                <a:spcPct val="100000"/>
              </a:lnSpc>
              <a:spcBef>
                <a:spcPts val="0"/>
              </a:spcBef>
            </a:pPr>
            <a:r>
              <a:rPr lang="en-US" dirty="0"/>
              <a:t>[XuX17] X. Xu, I. Weber, M. Staples, L. Zhu, J. Bosch, L. Bass, C. </a:t>
            </a:r>
            <a:r>
              <a:rPr lang="en-US" dirty="0" err="1"/>
              <a:t>Pautasso</a:t>
            </a:r>
            <a:r>
              <a:rPr lang="en-US" dirty="0"/>
              <a:t>, P. </a:t>
            </a:r>
            <a:r>
              <a:rPr lang="en-US" dirty="0" err="1"/>
              <a:t>Rimba</a:t>
            </a:r>
            <a:r>
              <a:rPr lang="en-US" dirty="0"/>
              <a:t>, “A taxonomy of blockchain-based systems for architecture design”, 2017 IEEE Int. Conf. on Software Architecture, 243-252.</a:t>
            </a:r>
          </a:p>
          <a:p>
            <a:pPr>
              <a:lnSpc>
                <a:spcPct val="100000"/>
              </a:lnSpc>
              <a:spcBef>
                <a:spcPts val="0"/>
              </a:spcBef>
            </a:pPr>
            <a:r>
              <a:rPr lang="en-US" dirty="0"/>
              <a:t>[Zhe17] </a:t>
            </a:r>
            <a:r>
              <a:rPr lang="en-US" dirty="0" err="1"/>
              <a:t>Z.Zheng</a:t>
            </a:r>
            <a:r>
              <a:rPr lang="en-US" dirty="0"/>
              <a:t>, S. </a:t>
            </a:r>
            <a:r>
              <a:rPr lang="en-US" dirty="0" err="1"/>
              <a:t>Xie</a:t>
            </a:r>
            <a:r>
              <a:rPr lang="en-US" dirty="0"/>
              <a:t>, H. Dai, </a:t>
            </a:r>
            <a:r>
              <a:rPr lang="en-US" dirty="0" err="1"/>
              <a:t>X.Chen</a:t>
            </a:r>
            <a:r>
              <a:rPr lang="en-US" dirty="0"/>
              <a:t>, </a:t>
            </a:r>
            <a:r>
              <a:rPr lang="en-US" dirty="0" err="1"/>
              <a:t>H.Wang</a:t>
            </a:r>
            <a:r>
              <a:rPr lang="en-US" dirty="0"/>
              <a:t>, “An overview of blockchain technology: Architecture, consensus, and future trends”,</a:t>
            </a:r>
          </a:p>
          <a:p>
            <a:pPr marL="0" indent="0">
              <a:lnSpc>
                <a:spcPct val="100000"/>
              </a:lnSpc>
              <a:spcBef>
                <a:spcPts val="0"/>
              </a:spcBef>
              <a:buNone/>
            </a:pPr>
            <a:r>
              <a:rPr lang="en-US" dirty="0"/>
              <a:t>   2017 IEEE Int. Congress on Big Data, 557-564.</a:t>
            </a:r>
          </a:p>
          <a:p>
            <a:endParaRPr lang="en-US" dirty="0"/>
          </a:p>
        </p:txBody>
      </p:sp>
    </p:spTree>
    <p:extLst>
      <p:ext uri="{BB962C8B-B14F-4D97-AF65-F5344CB8AC3E}">
        <p14:creationId xmlns:p14="http://schemas.microsoft.com/office/powerpoint/2010/main" val="18088160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8CC1-050E-4DBD-BB1C-4A9E1C11E384}"/>
              </a:ext>
            </a:extLst>
          </p:cNvPr>
          <p:cNvSpPr>
            <a:spLocks noGrp="1"/>
          </p:cNvSpPr>
          <p:nvPr>
            <p:ph type="title"/>
          </p:nvPr>
        </p:nvSpPr>
        <p:spPr/>
        <p:txBody>
          <a:bodyPr/>
          <a:lstStyle/>
          <a:p>
            <a:r>
              <a:rPr lang="en-US" dirty="0"/>
              <a:t>Refs. on Big Data</a:t>
            </a:r>
          </a:p>
        </p:txBody>
      </p:sp>
      <p:sp>
        <p:nvSpPr>
          <p:cNvPr id="3" name="Content Placeholder 2">
            <a:extLst>
              <a:ext uri="{FF2B5EF4-FFF2-40B4-BE49-F238E27FC236}">
                <a16:creationId xmlns:a16="http://schemas.microsoft.com/office/drawing/2014/main" id="{538496B8-7D45-433F-B377-7A40E0F5B84B}"/>
              </a:ext>
            </a:extLst>
          </p:cNvPr>
          <p:cNvSpPr>
            <a:spLocks noGrp="1"/>
          </p:cNvSpPr>
          <p:nvPr>
            <p:ph idx="1"/>
          </p:nvPr>
        </p:nvSpPr>
        <p:spPr>
          <a:xfrm>
            <a:off x="576367" y="1825625"/>
            <a:ext cx="10515600" cy="4351338"/>
          </a:xfrm>
        </p:spPr>
        <p:txBody>
          <a:bodyPr>
            <a:normAutofit fontScale="77500" lnSpcReduction="20000"/>
          </a:bodyPr>
          <a:lstStyle/>
          <a:p>
            <a:r>
              <a:rPr lang="en-US" dirty="0"/>
              <a:t>J. </a:t>
            </a:r>
            <a:r>
              <a:rPr lang="en-US" dirty="0" err="1"/>
              <a:t>Akoka</a:t>
            </a:r>
            <a:r>
              <a:rPr lang="en-US" dirty="0"/>
              <a:t>, I. </a:t>
            </a:r>
            <a:r>
              <a:rPr lang="en-US" dirty="0" err="1"/>
              <a:t>Comyn-Wattiau</a:t>
            </a:r>
            <a:r>
              <a:rPr lang="en-US" dirty="0"/>
              <a:t>, and N. </a:t>
            </a:r>
            <a:r>
              <a:rPr lang="en-US" dirty="0" err="1"/>
              <a:t>Laoufi</a:t>
            </a:r>
            <a:r>
              <a:rPr lang="en-US" dirty="0"/>
              <a:t>, “Research on Big Data – A systematic mapping study”, Computer Standards &amp; Interfaces, vol. 54, no. Part 2, pp. 105–115, Nov. 2017. </a:t>
            </a:r>
          </a:p>
          <a:p>
            <a:r>
              <a:rPr lang="en-US" dirty="0"/>
              <a:t>Y. </a:t>
            </a:r>
            <a:r>
              <a:rPr lang="en-US" dirty="0" err="1"/>
              <a:t>Demchenko</a:t>
            </a:r>
            <a:r>
              <a:rPr lang="en-US" dirty="0"/>
              <a:t>, C. De </a:t>
            </a:r>
            <a:r>
              <a:rPr lang="en-US" dirty="0" err="1"/>
              <a:t>Laat</a:t>
            </a:r>
            <a:r>
              <a:rPr lang="en-US" dirty="0"/>
              <a:t>, and P. </a:t>
            </a:r>
            <a:r>
              <a:rPr lang="en-US" dirty="0" err="1"/>
              <a:t>Membrey</a:t>
            </a:r>
            <a:r>
              <a:rPr lang="en-US" dirty="0"/>
              <a:t>, ‘Defining architecture components of the Big Data Ecosystem’, on Collaboration Technologies and Systems (CTS), 2014 International Conference on, 2014, pp. 104–112. </a:t>
            </a:r>
          </a:p>
          <a:p>
            <a:r>
              <a:rPr lang="en-US" dirty="0"/>
              <a:t>[Mor18a] J. Moreno, </a:t>
            </a:r>
            <a:r>
              <a:rPr lang="en-US" dirty="0" err="1"/>
              <a:t>M.A.Serrano</a:t>
            </a:r>
            <a:r>
              <a:rPr lang="en-US" dirty="0"/>
              <a:t>, E. Fernandez-Medina, </a:t>
            </a:r>
            <a:r>
              <a:rPr lang="en-US" dirty="0" err="1"/>
              <a:t>E.B.Fernandez</a:t>
            </a:r>
            <a:r>
              <a:rPr lang="en-US" dirty="0"/>
              <a:t>, “Towards a Security Reference Architecture for Big Data”, 20th International Workshop On Design, Optimization, Languages and Analytical Processing of Big Data (DOLAP 2018) </a:t>
            </a:r>
            <a:r>
              <a:rPr lang="en-US" dirty="0" err="1"/>
              <a:t>Colocated</a:t>
            </a:r>
            <a:r>
              <a:rPr lang="en-US" dirty="0"/>
              <a:t> with </a:t>
            </a:r>
            <a:r>
              <a:rPr lang="en-US" u="sng" dirty="0">
                <a:hlinkClick r:id="rId2"/>
              </a:rPr>
              <a:t>EDBT/ICDT 2018</a:t>
            </a:r>
            <a:r>
              <a:rPr lang="en-US" u="sng" dirty="0"/>
              <a:t>, </a:t>
            </a:r>
            <a:r>
              <a:rPr lang="en-US" dirty="0"/>
              <a:t>Vienna, Austria, March 26, 2018</a:t>
            </a:r>
          </a:p>
          <a:p>
            <a:r>
              <a:rPr lang="en-US" dirty="0"/>
              <a:t>[Mor18b] J Moreno, E Fernandez, E Fernandez-Medina, M Serrano, “A security pattern for NoSQL (key value pairs) database authorization,  </a:t>
            </a:r>
            <a:r>
              <a:rPr lang="en-US" dirty="0" err="1"/>
              <a:t>EuroPLoP</a:t>
            </a:r>
            <a:r>
              <a:rPr lang="en-US" dirty="0"/>
              <a:t> 2018</a:t>
            </a:r>
          </a:p>
          <a:p>
            <a:r>
              <a:rPr lang="en-US" dirty="0"/>
              <a:t>NIST, “NIST Big Data Reference Architecture”. [Online]. Available: https://bigdatawg.nist.gov/_uploadfiles/M0639_v1_9796711131.d </a:t>
            </a:r>
            <a:r>
              <a:rPr lang="en-US" dirty="0" err="1"/>
              <a:t>ocx</a:t>
            </a:r>
            <a:r>
              <a:rPr lang="en-US" dirty="0"/>
              <a:t>. [Accessed: 18-Oct-2017]. [ </a:t>
            </a:r>
          </a:p>
          <a:p>
            <a:endParaRPr lang="en-US" dirty="0"/>
          </a:p>
        </p:txBody>
      </p:sp>
    </p:spTree>
    <p:extLst>
      <p:ext uri="{BB962C8B-B14F-4D97-AF65-F5344CB8AC3E}">
        <p14:creationId xmlns:p14="http://schemas.microsoft.com/office/powerpoint/2010/main" val="16740012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6941"/>
          </a:xfrm>
        </p:spPr>
        <p:txBody>
          <a:bodyPr>
            <a:normAutofit fontScale="90000"/>
          </a:bodyPr>
          <a:lstStyle/>
          <a:p>
            <a:r>
              <a:rPr lang="en-US" sz="3200" dirty="0"/>
              <a:t>References on AI and adaptive systems</a:t>
            </a:r>
          </a:p>
        </p:txBody>
      </p:sp>
      <p:sp>
        <p:nvSpPr>
          <p:cNvPr id="3" name="Content Placeholder 2"/>
          <p:cNvSpPr>
            <a:spLocks noGrp="1"/>
          </p:cNvSpPr>
          <p:nvPr>
            <p:ph idx="1"/>
          </p:nvPr>
        </p:nvSpPr>
        <p:spPr>
          <a:xfrm>
            <a:off x="838200" y="1156091"/>
            <a:ext cx="10515600" cy="5020871"/>
          </a:xfrm>
        </p:spPr>
        <p:txBody>
          <a:bodyPr>
            <a:normAutofit fontScale="92500" lnSpcReduction="10000"/>
          </a:bodyPr>
          <a:lstStyle/>
          <a:p>
            <a:r>
              <a:rPr lang="en-US" dirty="0"/>
              <a:t>[Adp18] </a:t>
            </a:r>
            <a:r>
              <a:rPr lang="en-US" dirty="0" err="1"/>
              <a:t>Adpakkala</a:t>
            </a:r>
            <a:r>
              <a:rPr lang="en-US" dirty="0"/>
              <a:t> (Daniel </a:t>
            </a:r>
            <a:r>
              <a:rPr lang="en-US" dirty="0" err="1"/>
              <a:t>Pakkala</a:t>
            </a:r>
            <a:r>
              <a:rPr lang="en-US" dirty="0"/>
              <a:t>), “Towards an Architecture Framework for AI Systems”,2018. https://opentechai.blog/2018/01/17/towards-an-architecture-framework-for-opentech-ai-systems/</a:t>
            </a:r>
          </a:p>
          <a:p>
            <a:r>
              <a:rPr lang="en-US" dirty="0" err="1"/>
              <a:t>Yoshua</a:t>
            </a:r>
            <a:r>
              <a:rPr lang="en-US" dirty="0"/>
              <a:t> </a:t>
            </a:r>
            <a:r>
              <a:rPr lang="en-US" dirty="0" err="1"/>
              <a:t>Bengio</a:t>
            </a:r>
            <a:r>
              <a:rPr lang="en-US" dirty="0"/>
              <a:t>, “Learning Deep Architectures for AI”, </a:t>
            </a:r>
            <a:r>
              <a:rPr lang="en-US" dirty="0">
                <a:hlinkClick r:id="rId2"/>
              </a:rPr>
              <a:t>https://www.iro.umontreal.ca/~bengioy/papers/ftml.pdf</a:t>
            </a:r>
            <a:endParaRPr lang="en-US" dirty="0"/>
          </a:p>
          <a:p>
            <a:r>
              <a:rPr lang="en-US" dirty="0"/>
              <a:t>[Chen02] Shang-Wen Cheng, David </a:t>
            </a:r>
            <a:r>
              <a:rPr lang="en-US" dirty="0" err="1"/>
              <a:t>Garlan</a:t>
            </a:r>
            <a:r>
              <a:rPr lang="en-US" dirty="0"/>
              <a:t>, Bradley </a:t>
            </a:r>
            <a:r>
              <a:rPr lang="en-US" dirty="0" err="1"/>
              <a:t>Schmerl</a:t>
            </a:r>
            <a:r>
              <a:rPr lang="en-US" dirty="0"/>
              <a:t>, João Pedro Sousa, Bridget </a:t>
            </a:r>
            <a:r>
              <a:rPr lang="en-US" dirty="0" err="1"/>
              <a:t>Spitznagel</a:t>
            </a:r>
            <a:r>
              <a:rPr lang="en-US" dirty="0"/>
              <a:t>, Peter </a:t>
            </a:r>
            <a:r>
              <a:rPr lang="en-US" dirty="0" err="1"/>
              <a:t>Steenkiste</a:t>
            </a:r>
            <a:r>
              <a:rPr lang="en-US" dirty="0"/>
              <a:t>, “Using Architectural Style as a Basis for System Self-repair”, In Software Architecture: System Design, Development, and Maintenance (Proceedings of the 3rd Working IEEE/IFIP Conference on Software Architecture), Kluwer Academic Publishers, August 25-31, 2002. pp. 45-59. </a:t>
            </a:r>
          </a:p>
          <a:p>
            <a:r>
              <a:rPr lang="en-US" dirty="0"/>
              <a:t>[Gar09] D. </a:t>
            </a:r>
            <a:r>
              <a:rPr lang="en-US" dirty="0" err="1"/>
              <a:t>Garlan</a:t>
            </a:r>
            <a:r>
              <a:rPr lang="en-US" dirty="0"/>
              <a:t>, B. </a:t>
            </a:r>
            <a:r>
              <a:rPr lang="en-US" dirty="0" err="1"/>
              <a:t>Schmerl</a:t>
            </a:r>
            <a:r>
              <a:rPr lang="en-US" dirty="0"/>
              <a:t>, S. Cheng, “Software architecture-based self-adaptation”, in Autonomic Computing and Networks (M. Denko, L. Yang, Y. Zhang, eds.), Springer 2009.</a:t>
            </a:r>
          </a:p>
        </p:txBody>
      </p:sp>
    </p:spTree>
    <p:extLst>
      <p:ext uri="{BB962C8B-B14F-4D97-AF65-F5344CB8AC3E}">
        <p14:creationId xmlns:p14="http://schemas.microsoft.com/office/powerpoint/2010/main" val="3529754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7218-FE4F-4864-8292-E913B57F2B7B}"/>
              </a:ext>
            </a:extLst>
          </p:cNvPr>
          <p:cNvSpPr>
            <a:spLocks noGrp="1"/>
          </p:cNvSpPr>
          <p:nvPr>
            <p:ph type="title"/>
          </p:nvPr>
        </p:nvSpPr>
        <p:spPr/>
        <p:txBody>
          <a:bodyPr/>
          <a:lstStyle/>
          <a:p>
            <a:r>
              <a:rPr lang="en-US" dirty="0"/>
              <a:t>References on </a:t>
            </a:r>
            <a:r>
              <a:rPr lang="en-US" dirty="0" err="1"/>
              <a:t>DevOPs</a:t>
            </a:r>
            <a:r>
              <a:rPr lang="en-US" dirty="0"/>
              <a:t> and microservices </a:t>
            </a:r>
          </a:p>
        </p:txBody>
      </p:sp>
      <p:sp>
        <p:nvSpPr>
          <p:cNvPr id="3" name="Content Placeholder 2">
            <a:extLst>
              <a:ext uri="{FF2B5EF4-FFF2-40B4-BE49-F238E27FC236}">
                <a16:creationId xmlns:a16="http://schemas.microsoft.com/office/drawing/2014/main" id="{82F12407-C4F7-474A-819B-697E9A3570C7}"/>
              </a:ext>
            </a:extLst>
          </p:cNvPr>
          <p:cNvSpPr>
            <a:spLocks noGrp="1"/>
          </p:cNvSpPr>
          <p:nvPr>
            <p:ph idx="1"/>
          </p:nvPr>
        </p:nvSpPr>
        <p:spPr/>
        <p:txBody>
          <a:bodyPr/>
          <a:lstStyle/>
          <a:p>
            <a:r>
              <a:rPr lang="en-US" dirty="0"/>
              <a:t>K. </a:t>
            </a:r>
            <a:r>
              <a:rPr lang="en-US" dirty="0" err="1"/>
              <a:t>Beznosov</a:t>
            </a:r>
            <a:r>
              <a:rPr lang="en-US" dirty="0"/>
              <a:t>, P. </a:t>
            </a:r>
            <a:r>
              <a:rPr lang="en-US" dirty="0" err="1"/>
              <a:t>Kruchten</a:t>
            </a:r>
            <a:r>
              <a:rPr lang="en-US" dirty="0"/>
              <a:t>, “Towards agile security assurance”, NSPW’04, Procs. of the 2004 Workshop on New Security Paradigms, </a:t>
            </a:r>
          </a:p>
          <a:p>
            <a:r>
              <a:rPr lang="en-US" dirty="0"/>
              <a:t>C. Fetzer, “Building critical applications using microservices”, Computer, IEEE, March 2017, 46-49. </a:t>
            </a:r>
          </a:p>
          <a:p>
            <a:r>
              <a:rPr lang="en-US" dirty="0"/>
              <a:t>M. Fowler, “Microservices’, </a:t>
            </a:r>
            <a:r>
              <a:rPr lang="en-US" dirty="0">
                <a:hlinkClick r:id="rId2"/>
              </a:rPr>
              <a:t>https://martinfowler.com/articles/microservices.html</a:t>
            </a:r>
            <a:endParaRPr lang="en-US" dirty="0"/>
          </a:p>
          <a:p>
            <a:r>
              <a:rPr lang="en-US" dirty="0"/>
              <a:t>S. Newman, Building microservices, O’Reilly 2014</a:t>
            </a:r>
          </a:p>
          <a:p>
            <a:r>
              <a:rPr lang="en-US" dirty="0" err="1"/>
              <a:t>A.A.Rahman</a:t>
            </a:r>
            <a:r>
              <a:rPr lang="en-US" dirty="0"/>
              <a:t>, L. Williams, “Security practices in DevOps”, https://akondrahman.github.io/papers/hotsos2016_devsecops.pdf</a:t>
            </a:r>
          </a:p>
        </p:txBody>
      </p:sp>
    </p:spTree>
    <p:extLst>
      <p:ext uri="{BB962C8B-B14F-4D97-AF65-F5344CB8AC3E}">
        <p14:creationId xmlns:p14="http://schemas.microsoft.com/office/powerpoint/2010/main" val="2796692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Facebook</a:t>
            </a:r>
            <a:r>
              <a:rPr lang="en-US" dirty="0"/>
              <a:t> – search tool hack</a:t>
            </a:r>
          </a:p>
        </p:txBody>
      </p:sp>
      <p:sp>
        <p:nvSpPr>
          <p:cNvPr id="5" name="Content Placeholder 4"/>
          <p:cNvSpPr>
            <a:spLocks noGrp="1"/>
          </p:cNvSpPr>
          <p:nvPr>
            <p:ph idx="1"/>
          </p:nvPr>
        </p:nvSpPr>
        <p:spPr/>
        <p:txBody>
          <a:bodyPr>
            <a:normAutofit/>
          </a:bodyPr>
          <a:lstStyle/>
          <a:p>
            <a:r>
              <a:rPr lang="en-US" dirty="0"/>
              <a:t>On April 4, 2018 Facebook announced that its search tools were exploited by attackers </a:t>
            </a:r>
          </a:p>
          <a:p>
            <a:r>
              <a:rPr lang="en-US" dirty="0"/>
              <a:t>The hack happened over the course of several years, with few Facebook users likely escaping the scam</a:t>
            </a:r>
          </a:p>
          <a:p>
            <a:r>
              <a:rPr lang="en-US" dirty="0"/>
              <a:t>The abuse of the search tool made it possible for the hackers to discover the identities and collect information on most of its 2 billion users worldwide</a:t>
            </a:r>
          </a:p>
          <a:p>
            <a:r>
              <a:rPr lang="en-US" dirty="0"/>
              <a:t>Malicious hackers harvested email addresses and phone numbers on the so-called “Dark Web,” where criminals post information stolen from data breaches over the years.</a:t>
            </a:r>
          </a:p>
        </p:txBody>
      </p:sp>
    </p:spTree>
    <p:extLst>
      <p:ext uri="{BB962C8B-B14F-4D97-AF65-F5344CB8AC3E}">
        <p14:creationId xmlns:p14="http://schemas.microsoft.com/office/powerpoint/2010/main" val="26900329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Facebook</a:t>
            </a:r>
            <a:r>
              <a:rPr lang="en-US" dirty="0"/>
              <a:t> – search tool hack</a:t>
            </a:r>
          </a:p>
        </p:txBody>
      </p:sp>
      <p:sp>
        <p:nvSpPr>
          <p:cNvPr id="3" name="Content Placeholder 2"/>
          <p:cNvSpPr>
            <a:spLocks noGrp="1"/>
          </p:cNvSpPr>
          <p:nvPr>
            <p:ph idx="1"/>
          </p:nvPr>
        </p:nvSpPr>
        <p:spPr/>
        <p:txBody>
          <a:bodyPr>
            <a:normAutofit lnSpcReduction="10000"/>
          </a:bodyPr>
          <a:lstStyle/>
          <a:p>
            <a:r>
              <a:rPr lang="en-US" dirty="0"/>
              <a:t>The hackers then used computer programs to feed the phone numbers and addresses into Facebook’s “search” box, allowing them to discover the full names of people affiliated with the phone numbers or addresses, along with whatever Facebook profile information they chose to make public, often including their profile photos and hometown.</a:t>
            </a:r>
          </a:p>
          <a:p>
            <a:r>
              <a:rPr lang="en-US" dirty="0" err="1"/>
              <a:t>Facebook</a:t>
            </a:r>
            <a:r>
              <a:rPr lang="en-US" dirty="0"/>
              <a:t> users could have blocked this search function, by tweaking their settings to restrict finding their identities by using phone numbers or email addresses. But it was turned on by default. </a:t>
            </a:r>
          </a:p>
          <a:p>
            <a:r>
              <a:rPr lang="en-US" dirty="0"/>
              <a:t>Users of online platforms rarely adjust default privacy settings and often fail to understand what information they are sharing.</a:t>
            </a:r>
          </a:p>
          <a:p>
            <a:endParaRPr lang="en-US" dirty="0"/>
          </a:p>
        </p:txBody>
      </p:sp>
    </p:spTree>
    <p:extLst>
      <p:ext uri="{BB962C8B-B14F-4D97-AF65-F5344CB8AC3E}">
        <p14:creationId xmlns:p14="http://schemas.microsoft.com/office/powerpoint/2010/main" val="17711543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Facebook</a:t>
            </a:r>
            <a:r>
              <a:rPr lang="en-US" dirty="0"/>
              <a:t> – search tool hack</a:t>
            </a:r>
          </a:p>
        </p:txBody>
      </p:sp>
      <p:sp>
        <p:nvSpPr>
          <p:cNvPr id="3" name="Content Placeholder 2"/>
          <p:cNvSpPr>
            <a:spLocks noGrp="1"/>
          </p:cNvSpPr>
          <p:nvPr>
            <p:ph idx="1"/>
          </p:nvPr>
        </p:nvSpPr>
        <p:spPr/>
        <p:txBody>
          <a:bodyPr>
            <a:normAutofit/>
          </a:bodyPr>
          <a:lstStyle/>
          <a:p>
            <a:r>
              <a:rPr lang="en-US" dirty="0"/>
              <a:t>Hackers also abused </a:t>
            </a:r>
            <a:r>
              <a:rPr lang="en-US" dirty="0" err="1"/>
              <a:t>Facebook’s</a:t>
            </a:r>
            <a:r>
              <a:rPr lang="en-US" dirty="0"/>
              <a:t> </a:t>
            </a:r>
            <a:r>
              <a:rPr lang="en-US" b="1" dirty="0"/>
              <a:t>account recovery function</a:t>
            </a:r>
            <a:r>
              <a:rPr lang="en-US" dirty="0"/>
              <a:t>, by pretending to be legitimate users who had forgotten account details.</a:t>
            </a:r>
          </a:p>
          <a:p>
            <a:r>
              <a:rPr lang="en-US" dirty="0"/>
              <a:t>This tool could also be blocked in privacy settings.</a:t>
            </a:r>
          </a:p>
          <a:p>
            <a:r>
              <a:rPr lang="en-US" dirty="0"/>
              <a:t>The Facebook hack allowed attackers to tie raw data to people’s real identities and build fuller profiles of them.</a:t>
            </a:r>
          </a:p>
          <a:p>
            <a:endParaRPr lang="en-US" dirty="0"/>
          </a:p>
          <a:p>
            <a:endParaRPr lang="en-US" dirty="0"/>
          </a:p>
        </p:txBody>
      </p:sp>
    </p:spTree>
    <p:extLst>
      <p:ext uri="{BB962C8B-B14F-4D97-AF65-F5344CB8AC3E}">
        <p14:creationId xmlns:p14="http://schemas.microsoft.com/office/powerpoint/2010/main" val="161195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Hash tree (</a:t>
            </a:r>
            <a:r>
              <a:rPr lang="en-US" dirty="0" err="1"/>
              <a:t>Merkle</a:t>
            </a:r>
            <a:r>
              <a:rPr lang="en-US" dirty="0"/>
              <a:t> Tree)</a:t>
            </a:r>
          </a:p>
        </p:txBody>
      </p:sp>
      <p:sp>
        <p:nvSpPr>
          <p:cNvPr id="4" name="Content Placeholder 3"/>
          <p:cNvSpPr>
            <a:spLocks noGrp="1"/>
          </p:cNvSpPr>
          <p:nvPr>
            <p:ph idx="1"/>
          </p:nvPr>
        </p:nvSpPr>
        <p:spPr/>
        <p:txBody>
          <a:bodyPr>
            <a:normAutofit/>
          </a:bodyPr>
          <a:lstStyle/>
          <a:p>
            <a:r>
              <a:rPr lang="en-US" dirty="0"/>
              <a:t>Every leaf node is labelled with the hash of a data block and every non-leaf node is labelled with the crypto hash of the labels of its child nodes. </a:t>
            </a:r>
          </a:p>
          <a:p>
            <a:r>
              <a:rPr lang="en-US" dirty="0"/>
              <a:t>Hash trees allow efficient verification of the contents of large data structures. </a:t>
            </a:r>
          </a:p>
          <a:p>
            <a:r>
              <a:rPr lang="en-US" dirty="0"/>
              <a:t>Advantages of tree over hashing concatenation of all messages: → Update of a single message requires only recalculation of hash values along path to root. → Verification of a message requires only knowledge of values in all direct children of nodes in path to root.</a:t>
            </a:r>
          </a:p>
        </p:txBody>
      </p:sp>
    </p:spTree>
    <p:extLst>
      <p:ext uri="{BB962C8B-B14F-4D97-AF65-F5344CB8AC3E}">
        <p14:creationId xmlns:p14="http://schemas.microsoft.com/office/powerpoint/2010/main" val="31484530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02947" y="1676400"/>
            <a:ext cx="16764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487465" y="1066801"/>
            <a:ext cx="1751120" cy="646331"/>
          </a:xfrm>
          <a:prstGeom prst="rect">
            <a:avLst/>
          </a:prstGeom>
          <a:noFill/>
        </p:spPr>
        <p:txBody>
          <a:bodyPr wrap="none" rtlCol="0">
            <a:spAutoFit/>
          </a:bodyPr>
          <a:lstStyle/>
          <a:p>
            <a:r>
              <a:rPr lang="en-US" dirty="0"/>
              <a:t>Stolen data from</a:t>
            </a:r>
          </a:p>
          <a:p>
            <a:r>
              <a:rPr lang="en-US" dirty="0"/>
              <a:t>    ‘Dark Web’</a:t>
            </a:r>
          </a:p>
        </p:txBody>
      </p:sp>
      <p:sp>
        <p:nvSpPr>
          <p:cNvPr id="6" name="TextBox 5"/>
          <p:cNvSpPr txBox="1"/>
          <p:nvPr/>
        </p:nvSpPr>
        <p:spPr>
          <a:xfrm>
            <a:off x="4528825" y="1676401"/>
            <a:ext cx="1600200" cy="646331"/>
          </a:xfrm>
          <a:prstGeom prst="rect">
            <a:avLst/>
          </a:prstGeom>
          <a:noFill/>
        </p:spPr>
        <p:txBody>
          <a:bodyPr wrap="square" rtlCol="0">
            <a:spAutoFit/>
          </a:bodyPr>
          <a:lstStyle/>
          <a:p>
            <a:r>
              <a:rPr lang="en-US" dirty="0"/>
              <a:t>phone-number</a:t>
            </a:r>
          </a:p>
          <a:p>
            <a:r>
              <a:rPr lang="en-US" dirty="0"/>
              <a:t>address</a:t>
            </a:r>
          </a:p>
        </p:txBody>
      </p:sp>
      <p:sp>
        <p:nvSpPr>
          <p:cNvPr id="10" name="TextBox 9"/>
          <p:cNvSpPr txBox="1"/>
          <p:nvPr/>
        </p:nvSpPr>
        <p:spPr>
          <a:xfrm>
            <a:off x="3041999" y="2514601"/>
            <a:ext cx="1722908" cy="307777"/>
          </a:xfrm>
          <a:prstGeom prst="rect">
            <a:avLst/>
          </a:prstGeom>
          <a:noFill/>
        </p:spPr>
        <p:txBody>
          <a:bodyPr wrap="none" rtlCol="0">
            <a:spAutoFit/>
          </a:bodyPr>
          <a:lstStyle/>
          <a:p>
            <a:r>
              <a:rPr lang="en-US" sz="1400" dirty="0"/>
              <a:t>automated programs</a:t>
            </a:r>
          </a:p>
        </p:txBody>
      </p:sp>
      <p:sp>
        <p:nvSpPr>
          <p:cNvPr id="12" name="TextBox 11"/>
          <p:cNvSpPr txBox="1"/>
          <p:nvPr/>
        </p:nvSpPr>
        <p:spPr>
          <a:xfrm>
            <a:off x="5899281" y="2514601"/>
            <a:ext cx="1239506" cy="307777"/>
          </a:xfrm>
          <a:prstGeom prst="rect">
            <a:avLst/>
          </a:prstGeom>
          <a:noFill/>
        </p:spPr>
        <p:txBody>
          <a:bodyPr wrap="none" rtlCol="0">
            <a:spAutoFit/>
          </a:bodyPr>
          <a:lstStyle/>
          <a:p>
            <a:r>
              <a:rPr lang="en-US" sz="1400" dirty="0"/>
              <a:t>impersonating</a:t>
            </a:r>
          </a:p>
        </p:txBody>
      </p:sp>
      <p:sp>
        <p:nvSpPr>
          <p:cNvPr id="14" name="Rectangle 13"/>
          <p:cNvSpPr/>
          <p:nvPr/>
        </p:nvSpPr>
        <p:spPr>
          <a:xfrm>
            <a:off x="1981200" y="3429000"/>
            <a:ext cx="3276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743201" y="3048000"/>
            <a:ext cx="1742785" cy="369332"/>
          </a:xfrm>
          <a:prstGeom prst="rect">
            <a:avLst/>
          </a:prstGeom>
          <a:noFill/>
        </p:spPr>
        <p:txBody>
          <a:bodyPr wrap="none" rtlCol="0">
            <a:spAutoFit/>
          </a:bodyPr>
          <a:lstStyle/>
          <a:p>
            <a:r>
              <a:rPr lang="en-US" dirty="0" err="1"/>
              <a:t>Facebook</a:t>
            </a:r>
            <a:r>
              <a:rPr lang="en-US" dirty="0"/>
              <a:t> search</a:t>
            </a:r>
          </a:p>
        </p:txBody>
      </p:sp>
      <p:sp>
        <p:nvSpPr>
          <p:cNvPr id="17" name="TextBox 16"/>
          <p:cNvSpPr txBox="1"/>
          <p:nvPr/>
        </p:nvSpPr>
        <p:spPr>
          <a:xfrm>
            <a:off x="3368618" y="4111824"/>
            <a:ext cx="441382" cy="307777"/>
          </a:xfrm>
          <a:prstGeom prst="rect">
            <a:avLst/>
          </a:prstGeom>
          <a:noFill/>
        </p:spPr>
        <p:txBody>
          <a:bodyPr wrap="square" rtlCol="0">
            <a:spAutoFit/>
          </a:bodyPr>
          <a:lstStyle/>
          <a:p>
            <a:r>
              <a:rPr lang="en-US" sz="1400" dirty="0"/>
              <a:t>……</a:t>
            </a:r>
          </a:p>
        </p:txBody>
      </p:sp>
      <p:sp>
        <p:nvSpPr>
          <p:cNvPr id="20" name="Rectangle 19"/>
          <p:cNvSpPr/>
          <p:nvPr/>
        </p:nvSpPr>
        <p:spPr>
          <a:xfrm>
            <a:off x="5401574" y="3429000"/>
            <a:ext cx="4885426"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617257" y="3048000"/>
            <a:ext cx="2740174" cy="369332"/>
          </a:xfrm>
          <a:prstGeom prst="rect">
            <a:avLst/>
          </a:prstGeom>
          <a:noFill/>
        </p:spPr>
        <p:txBody>
          <a:bodyPr wrap="none" rtlCol="0">
            <a:spAutoFit/>
          </a:bodyPr>
          <a:lstStyle/>
          <a:p>
            <a:r>
              <a:rPr lang="en-US" dirty="0" err="1"/>
              <a:t>Facebook</a:t>
            </a:r>
            <a:r>
              <a:rPr lang="en-US" dirty="0"/>
              <a:t> account recovery</a:t>
            </a:r>
          </a:p>
        </p:txBody>
      </p:sp>
      <p:sp>
        <p:nvSpPr>
          <p:cNvPr id="24" name="TextBox 23"/>
          <p:cNvSpPr txBox="1"/>
          <p:nvPr/>
        </p:nvSpPr>
        <p:spPr>
          <a:xfrm>
            <a:off x="7712018" y="6321624"/>
            <a:ext cx="441382" cy="307777"/>
          </a:xfrm>
          <a:prstGeom prst="rect">
            <a:avLst/>
          </a:prstGeom>
          <a:noFill/>
        </p:spPr>
        <p:txBody>
          <a:bodyPr wrap="square" rtlCol="0">
            <a:spAutoFit/>
          </a:bodyPr>
          <a:lstStyle/>
          <a:p>
            <a:r>
              <a:rPr lang="en-US" sz="1400" dirty="0"/>
              <a:t>……</a:t>
            </a:r>
          </a:p>
        </p:txBody>
      </p:sp>
      <p:cxnSp>
        <p:nvCxnSpPr>
          <p:cNvPr id="26" name="Straight Arrow Connector 25"/>
          <p:cNvCxnSpPr/>
          <p:nvPr/>
        </p:nvCxnSpPr>
        <p:spPr>
          <a:xfrm>
            <a:off x="4714585" y="23622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933785" y="23622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8" name="Picture 27" descr="FacebookSearchFunc.PNG"/>
          <p:cNvPicPr>
            <a:picLocks noChangeAspect="1"/>
          </p:cNvPicPr>
          <p:nvPr/>
        </p:nvPicPr>
        <p:blipFill>
          <a:blip r:embed="rId2" cstate="print"/>
          <a:stretch>
            <a:fillRect/>
          </a:stretch>
        </p:blipFill>
        <p:spPr>
          <a:xfrm>
            <a:off x="2015705" y="3733800"/>
            <a:ext cx="3200400" cy="253842"/>
          </a:xfrm>
          <a:prstGeom prst="rect">
            <a:avLst/>
          </a:prstGeom>
        </p:spPr>
      </p:pic>
      <p:pic>
        <p:nvPicPr>
          <p:cNvPr id="29" name="Picture 28" descr="FacebookRecoverySystem.PNG"/>
          <p:cNvPicPr>
            <a:picLocks noChangeAspect="1"/>
          </p:cNvPicPr>
          <p:nvPr/>
        </p:nvPicPr>
        <p:blipFill>
          <a:blip r:embed="rId3" cstate="print"/>
          <a:stretch>
            <a:fillRect/>
          </a:stretch>
        </p:blipFill>
        <p:spPr>
          <a:xfrm>
            <a:off x="5559978" y="3733801"/>
            <a:ext cx="4573188" cy="2625245"/>
          </a:xfrm>
          <a:prstGeom prst="rect">
            <a:avLst/>
          </a:prstGeom>
        </p:spPr>
      </p:pic>
    </p:spTree>
    <p:extLst>
      <p:ext uri="{BB962C8B-B14F-4D97-AF65-F5344CB8AC3E}">
        <p14:creationId xmlns:p14="http://schemas.microsoft.com/office/powerpoint/2010/main" val="146282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upload.wikimedia.org/wikipedia/commons/thumb/9/95/Hash_Tree.svg/1280px-Hash_Tre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6447"/>
            <a:ext cx="12192000" cy="7623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285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423C-CF77-406C-B22A-A5A7FC245C51}"/>
              </a:ext>
            </a:extLst>
          </p:cNvPr>
          <p:cNvSpPr>
            <a:spLocks noGrp="1"/>
          </p:cNvSpPr>
          <p:nvPr>
            <p:ph type="title"/>
          </p:nvPr>
        </p:nvSpPr>
        <p:spPr/>
        <p:txBody>
          <a:bodyPr/>
          <a:lstStyle/>
          <a:p>
            <a:r>
              <a:rPr lang="en-US" dirty="0"/>
              <a:t>Blockchain components [Ell17]</a:t>
            </a:r>
          </a:p>
        </p:txBody>
      </p:sp>
      <p:sp>
        <p:nvSpPr>
          <p:cNvPr id="3" name="Content Placeholder 2">
            <a:extLst>
              <a:ext uri="{FF2B5EF4-FFF2-40B4-BE49-F238E27FC236}">
                <a16:creationId xmlns:a16="http://schemas.microsoft.com/office/drawing/2014/main" id="{BB3D199E-680B-462F-A441-BE2E0F5267FC}"/>
              </a:ext>
            </a:extLst>
          </p:cNvPr>
          <p:cNvSpPr>
            <a:spLocks noGrp="1"/>
          </p:cNvSpPr>
          <p:nvPr>
            <p:ph idx="1"/>
          </p:nvPr>
        </p:nvSpPr>
        <p:spPr/>
        <p:txBody>
          <a:bodyPr>
            <a:normAutofit lnSpcReduction="10000"/>
          </a:bodyPr>
          <a:lstStyle/>
          <a:p>
            <a:r>
              <a:rPr lang="en-US" b="1" dirty="0"/>
              <a:t>Platforms</a:t>
            </a:r>
            <a:r>
              <a:rPr lang="en-US" dirty="0"/>
              <a:t> - different implementations of the blockchain technology  introduce diﬀerent approaches to privacy and smart contracts. </a:t>
            </a:r>
          </a:p>
          <a:p>
            <a:r>
              <a:rPr lang="en-US" b="1" dirty="0"/>
              <a:t>Actors</a:t>
            </a:r>
            <a:r>
              <a:rPr lang="en-US" dirty="0"/>
              <a:t> - we want to know who the actors are and what roles they play in the given blockchain technology. </a:t>
            </a:r>
          </a:p>
          <a:p>
            <a:r>
              <a:rPr lang="en-US" b="1" dirty="0"/>
              <a:t>Services</a:t>
            </a:r>
            <a:r>
              <a:rPr lang="en-US" dirty="0"/>
              <a:t> - what services are provided by the blockchain platform? Who interacts with the services (business level)? </a:t>
            </a:r>
          </a:p>
          <a:p>
            <a:r>
              <a:rPr lang="en-US" b="1" dirty="0"/>
              <a:t>Processes </a:t>
            </a:r>
            <a:r>
              <a:rPr lang="en-US" dirty="0"/>
              <a:t>- what are the underlying processes to services? How do network, transaction and mining/consensus processes work?</a:t>
            </a:r>
          </a:p>
          <a:p>
            <a:r>
              <a:rPr lang="en-US" dirty="0"/>
              <a:t> </a:t>
            </a:r>
            <a:r>
              <a:rPr lang="en-US" b="1" dirty="0"/>
              <a:t>Data models </a:t>
            </a:r>
            <a:r>
              <a:rPr lang="en-US" dirty="0"/>
              <a:t>- what are the entities that hold information? What are the relationships between them?</a:t>
            </a:r>
          </a:p>
        </p:txBody>
      </p:sp>
    </p:spTree>
    <p:extLst>
      <p:ext uri="{BB962C8B-B14F-4D97-AF65-F5344CB8AC3E}">
        <p14:creationId xmlns:p14="http://schemas.microsoft.com/office/powerpoint/2010/main" val="1625394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AD247-0AD6-4500-9ED8-239A20FD3704}"/>
              </a:ext>
            </a:extLst>
          </p:cNvPr>
          <p:cNvSpPr>
            <a:spLocks noGrp="1"/>
          </p:cNvSpPr>
          <p:nvPr>
            <p:ph type="title"/>
          </p:nvPr>
        </p:nvSpPr>
        <p:spPr/>
        <p:txBody>
          <a:bodyPr/>
          <a:lstStyle/>
          <a:p>
            <a:r>
              <a:rPr lang="en-US" dirty="0"/>
              <a:t>Blockchain types</a:t>
            </a:r>
          </a:p>
        </p:txBody>
      </p:sp>
      <p:sp>
        <p:nvSpPr>
          <p:cNvPr id="3" name="Content Placeholder 2">
            <a:extLst>
              <a:ext uri="{FF2B5EF4-FFF2-40B4-BE49-F238E27FC236}">
                <a16:creationId xmlns:a16="http://schemas.microsoft.com/office/drawing/2014/main" id="{74347FCA-8271-49C2-8EED-B058AF4D0AB3}"/>
              </a:ext>
            </a:extLst>
          </p:cNvPr>
          <p:cNvSpPr>
            <a:spLocks noGrp="1"/>
          </p:cNvSpPr>
          <p:nvPr>
            <p:ph idx="1"/>
          </p:nvPr>
        </p:nvSpPr>
        <p:spPr/>
        <p:txBody>
          <a:bodyPr>
            <a:normAutofit fontScale="92500" lnSpcReduction="10000"/>
          </a:bodyPr>
          <a:lstStyle/>
          <a:p>
            <a:r>
              <a:rPr lang="en-US" b="1" dirty="0" err="1"/>
              <a:t>Permissionless</a:t>
            </a:r>
            <a:r>
              <a:rPr lang="en-US" dirty="0"/>
              <a:t> - Fully public blockchains, where anyone can read and write. </a:t>
            </a:r>
          </a:p>
          <a:p>
            <a:r>
              <a:rPr lang="en-US" b="1" dirty="0"/>
              <a:t>Permissioned</a:t>
            </a:r>
            <a:r>
              <a:rPr lang="en-US" dirty="0"/>
              <a:t> blockchain technology allows to deﬁne diﬀerent permissions on diﬀerent users on the network. There can be diﬀerent permissions for reading data, creating transactions, validating blocks, creating new ones and others. </a:t>
            </a:r>
          </a:p>
          <a:p>
            <a:r>
              <a:rPr lang="en-US" b="1" dirty="0"/>
              <a:t>Blockchains with Smart Contracts </a:t>
            </a:r>
            <a:r>
              <a:rPr lang="en-US" dirty="0"/>
              <a:t>enable “smart contract” like capabilities and allow building business logic and business process mechanism into the chain. </a:t>
            </a:r>
          </a:p>
          <a:p>
            <a:r>
              <a:rPr lang="en-US" b="1" dirty="0"/>
              <a:t>Blockchains with transactions only </a:t>
            </a:r>
            <a:r>
              <a:rPr lang="en-US" dirty="0"/>
              <a:t>are built for transaction capabilities. They support transferring value from one account to another.</a:t>
            </a:r>
          </a:p>
          <a:p>
            <a:endParaRPr lang="en-US" dirty="0"/>
          </a:p>
        </p:txBody>
      </p:sp>
    </p:spTree>
    <p:extLst>
      <p:ext uri="{BB962C8B-B14F-4D97-AF65-F5344CB8AC3E}">
        <p14:creationId xmlns:p14="http://schemas.microsoft.com/office/powerpoint/2010/main" val="359811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a </a:t>
            </a:r>
            <a:r>
              <a:rPr lang="en-US" dirty="0" err="1"/>
              <a:t>Blockchain</a:t>
            </a:r>
            <a:endParaRPr lang="en-US" dirty="0"/>
          </a:p>
        </p:txBody>
      </p:sp>
      <p:sp>
        <p:nvSpPr>
          <p:cNvPr id="3" name="Content Placeholder 2"/>
          <p:cNvSpPr>
            <a:spLocks noGrp="1"/>
          </p:cNvSpPr>
          <p:nvPr>
            <p:ph idx="1"/>
          </p:nvPr>
        </p:nvSpPr>
        <p:spPr/>
        <p:txBody>
          <a:bodyPr>
            <a:normAutofit lnSpcReduction="10000"/>
          </a:bodyPr>
          <a:lstStyle/>
          <a:p>
            <a:r>
              <a:rPr lang="en-US" b="1" dirty="0"/>
              <a:t>Decentralization</a:t>
            </a:r>
            <a:r>
              <a:rPr lang="en-US" dirty="0"/>
              <a:t>. In conventional centralized transaction systems, each transaction needs to be validated through the central trusted agency (e.g., the central bank), inevitably resulting to the cost and the performance bottlenecks at the central servers. In contrast to the centralized mode, third party is no longer needed in </a:t>
            </a:r>
            <a:r>
              <a:rPr lang="en-US" dirty="0" err="1"/>
              <a:t>blockchain</a:t>
            </a:r>
            <a:r>
              <a:rPr lang="en-US" dirty="0"/>
              <a:t>. </a:t>
            </a:r>
            <a:r>
              <a:rPr lang="en-US" b="1" dirty="0"/>
              <a:t>Consensus algorithms are used to maintain data consistency </a:t>
            </a:r>
            <a:r>
              <a:rPr lang="en-US" dirty="0"/>
              <a:t>in distributed networks.</a:t>
            </a:r>
          </a:p>
          <a:p>
            <a:r>
              <a:rPr lang="en-US" b="1" dirty="0"/>
              <a:t>Persistency</a:t>
            </a:r>
            <a:r>
              <a:rPr lang="en-US" dirty="0"/>
              <a:t>. Transactions can be validated quickly and invalid transactions would not be admitted by honest miners. It is nearly impossible to delete or rollback transactions once they are included in the </a:t>
            </a:r>
            <a:r>
              <a:rPr lang="en-US" dirty="0" err="1"/>
              <a:t>blockchain</a:t>
            </a:r>
            <a:r>
              <a:rPr lang="en-US" dirty="0"/>
              <a:t>. Blocks that contain invalid transactions can be discovered immediately.</a:t>
            </a:r>
          </a:p>
        </p:txBody>
      </p:sp>
    </p:spTree>
    <p:extLst>
      <p:ext uri="{BB962C8B-B14F-4D97-AF65-F5344CB8AC3E}">
        <p14:creationId xmlns:p14="http://schemas.microsoft.com/office/powerpoint/2010/main" val="329091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II</a:t>
            </a:r>
          </a:p>
        </p:txBody>
      </p:sp>
      <p:sp>
        <p:nvSpPr>
          <p:cNvPr id="3" name="Content Placeholder 2"/>
          <p:cNvSpPr>
            <a:spLocks noGrp="1"/>
          </p:cNvSpPr>
          <p:nvPr>
            <p:ph idx="1"/>
          </p:nvPr>
        </p:nvSpPr>
        <p:spPr/>
        <p:txBody>
          <a:bodyPr>
            <a:normAutofit/>
          </a:bodyPr>
          <a:lstStyle/>
          <a:p>
            <a:r>
              <a:rPr lang="en-US" b="1" dirty="0"/>
              <a:t>User Anonymity.</a:t>
            </a:r>
            <a:r>
              <a:rPr lang="en-US" dirty="0"/>
              <a:t> Each user can interact with the </a:t>
            </a:r>
            <a:r>
              <a:rPr lang="en-US" dirty="0" err="1"/>
              <a:t>blockchain</a:t>
            </a:r>
            <a:r>
              <a:rPr lang="en-US" dirty="0"/>
              <a:t> with a generated address, which does not reveal the real identity of the user. Note that </a:t>
            </a:r>
            <a:r>
              <a:rPr lang="en-US" dirty="0" err="1"/>
              <a:t>blockchain</a:t>
            </a:r>
            <a:r>
              <a:rPr lang="en-US" dirty="0"/>
              <a:t> cannot guarantee the perfect privacy preservation due to the intrinsic constraint of public transactions</a:t>
            </a:r>
          </a:p>
          <a:p>
            <a:r>
              <a:rPr lang="en-US" b="1" dirty="0"/>
              <a:t>Auditability</a:t>
            </a:r>
            <a:r>
              <a:rPr lang="en-US" dirty="0"/>
              <a:t>. Bitcoin </a:t>
            </a:r>
            <a:r>
              <a:rPr lang="en-US" dirty="0" err="1"/>
              <a:t>blockchain</a:t>
            </a:r>
            <a:r>
              <a:rPr lang="en-US" dirty="0"/>
              <a:t> stores data about user balances based on the Unspent Transaction Output (UTXO) model: Any transaction has to refer to some previous unspent transactions. Once the current transaction is recorded into the </a:t>
            </a:r>
            <a:r>
              <a:rPr lang="en-US" dirty="0" err="1"/>
              <a:t>blockchain</a:t>
            </a:r>
            <a:r>
              <a:rPr lang="en-US" dirty="0"/>
              <a:t>, the state of those referred unspent transactions switch from unspent to spent. So transactions can be easily veriﬁed and tracked.</a:t>
            </a:r>
          </a:p>
        </p:txBody>
      </p:sp>
    </p:spTree>
    <p:extLst>
      <p:ext uri="{BB962C8B-B14F-4D97-AF65-F5344CB8AC3E}">
        <p14:creationId xmlns:p14="http://schemas.microsoft.com/office/powerpoint/2010/main" val="410247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C76F92-E0C1-441A-8DBA-A81037204D57}"/>
              </a:ext>
            </a:extLst>
          </p:cNvPr>
          <p:cNvPicPr>
            <a:picLocks noChangeAspect="1"/>
          </p:cNvPicPr>
          <p:nvPr/>
        </p:nvPicPr>
        <p:blipFill>
          <a:blip r:embed="rId2"/>
          <a:stretch>
            <a:fillRect/>
          </a:stretch>
        </p:blipFill>
        <p:spPr>
          <a:xfrm>
            <a:off x="0" y="1870224"/>
            <a:ext cx="12192000" cy="3117552"/>
          </a:xfrm>
          <a:prstGeom prst="rect">
            <a:avLst/>
          </a:prstGeom>
        </p:spPr>
      </p:pic>
    </p:spTree>
    <p:extLst>
      <p:ext uri="{BB962C8B-B14F-4D97-AF65-F5344CB8AC3E}">
        <p14:creationId xmlns:p14="http://schemas.microsoft.com/office/powerpoint/2010/main" val="290057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F12117-0827-46BC-A1B1-2CC07B8BEDD5}"/>
              </a:ext>
            </a:extLst>
          </p:cNvPr>
          <p:cNvPicPr>
            <a:picLocks noChangeAspect="1"/>
          </p:cNvPicPr>
          <p:nvPr/>
        </p:nvPicPr>
        <p:blipFill>
          <a:blip r:embed="rId2"/>
          <a:stretch>
            <a:fillRect/>
          </a:stretch>
        </p:blipFill>
        <p:spPr>
          <a:xfrm>
            <a:off x="0" y="1719100"/>
            <a:ext cx="12192000" cy="3692757"/>
          </a:xfrm>
          <a:prstGeom prst="rect">
            <a:avLst/>
          </a:prstGeom>
        </p:spPr>
      </p:pic>
    </p:spTree>
    <p:extLst>
      <p:ext uri="{BB962C8B-B14F-4D97-AF65-F5344CB8AC3E}">
        <p14:creationId xmlns:p14="http://schemas.microsoft.com/office/powerpoint/2010/main" val="2466593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C25B12-BB9C-4F8C-B389-DB0C4B37B13F}"/>
              </a:ext>
            </a:extLst>
          </p:cNvPr>
          <p:cNvPicPr>
            <a:picLocks noChangeAspect="1"/>
          </p:cNvPicPr>
          <p:nvPr/>
        </p:nvPicPr>
        <p:blipFill>
          <a:blip r:embed="rId2"/>
          <a:stretch>
            <a:fillRect/>
          </a:stretch>
        </p:blipFill>
        <p:spPr>
          <a:xfrm>
            <a:off x="0" y="1514952"/>
            <a:ext cx="12192000" cy="3828095"/>
          </a:xfrm>
          <a:prstGeom prst="rect">
            <a:avLst/>
          </a:prstGeom>
        </p:spPr>
      </p:pic>
    </p:spTree>
    <p:extLst>
      <p:ext uri="{BB962C8B-B14F-4D97-AF65-F5344CB8AC3E}">
        <p14:creationId xmlns:p14="http://schemas.microsoft.com/office/powerpoint/2010/main" val="304366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ACB9-9A60-4980-8CD7-E48D0ADF4D03}"/>
              </a:ext>
            </a:extLst>
          </p:cNvPr>
          <p:cNvSpPr>
            <a:spLocks noGrp="1"/>
          </p:cNvSpPr>
          <p:nvPr>
            <p:ph type="title"/>
          </p:nvPr>
        </p:nvSpPr>
        <p:spPr/>
        <p:txBody>
          <a:bodyPr/>
          <a:lstStyle/>
          <a:p>
            <a:r>
              <a:rPr lang="en-US" dirty="0"/>
              <a:t>Travel next week</a:t>
            </a:r>
          </a:p>
        </p:txBody>
      </p:sp>
      <p:sp>
        <p:nvSpPr>
          <p:cNvPr id="3" name="Content Placeholder 2">
            <a:extLst>
              <a:ext uri="{FF2B5EF4-FFF2-40B4-BE49-F238E27FC236}">
                <a16:creationId xmlns:a16="http://schemas.microsoft.com/office/drawing/2014/main" id="{56ABD40E-FCD7-4A2F-ABF0-F7C75BD605B8}"/>
              </a:ext>
            </a:extLst>
          </p:cNvPr>
          <p:cNvSpPr>
            <a:spLocks noGrp="1"/>
          </p:cNvSpPr>
          <p:nvPr>
            <p:ph idx="1"/>
          </p:nvPr>
        </p:nvSpPr>
        <p:spPr/>
        <p:txBody>
          <a:bodyPr>
            <a:normAutofit fontScale="92500" lnSpcReduction="10000"/>
          </a:bodyPr>
          <a:lstStyle/>
          <a:p>
            <a:r>
              <a:rPr lang="en-US" b="1" dirty="0"/>
              <a:t>Valparaiso, Chile </a:t>
            </a:r>
            <a:r>
              <a:rPr lang="en-US" dirty="0"/>
              <a:t>(November 18-25)—12</a:t>
            </a:r>
            <a:r>
              <a:rPr lang="en-US" baseline="30000" dirty="0"/>
              <a:t>th</a:t>
            </a:r>
            <a:r>
              <a:rPr lang="en-US" dirty="0"/>
              <a:t> Latin American Pattern Languages of Programs Conference, Valparaiso, Chile—Present three papers:</a:t>
            </a:r>
          </a:p>
          <a:p>
            <a:r>
              <a:rPr lang="en-US" dirty="0"/>
              <a:t>Rohini </a:t>
            </a:r>
            <a:r>
              <a:rPr lang="en-US" dirty="0" err="1"/>
              <a:t>Sulatycki</a:t>
            </a:r>
            <a:r>
              <a:rPr lang="en-US" dirty="0"/>
              <a:t> and </a:t>
            </a:r>
            <a:r>
              <a:rPr lang="en-US" dirty="0" err="1"/>
              <a:t>E.B.Fernandez</a:t>
            </a:r>
            <a:r>
              <a:rPr lang="en-US" dirty="0"/>
              <a:t>, </a:t>
            </a:r>
            <a:r>
              <a:rPr lang="en-US" b="1" dirty="0"/>
              <a:t>“Two threat patterns that exploit ‘Cloud-based leaky buckets’ and ‘Malware-laden buckets’ </a:t>
            </a:r>
            <a:r>
              <a:rPr lang="en-US" dirty="0"/>
              <a:t>”</a:t>
            </a:r>
          </a:p>
          <a:p>
            <a:r>
              <a:rPr lang="en-US" dirty="0"/>
              <a:t>Virginia M. Romero and E.B. Fernandez </a:t>
            </a:r>
            <a:r>
              <a:rPr lang="en-US" b="1" dirty="0"/>
              <a:t>"A Pattern for Controlled Access to a Cargo Port Terminal Physical Structure“</a:t>
            </a:r>
          </a:p>
          <a:p>
            <a:r>
              <a:rPr lang="en-US" dirty="0" err="1"/>
              <a:t>E.B.Fernandez</a:t>
            </a:r>
            <a:r>
              <a:rPr lang="en-US" dirty="0"/>
              <a:t> and Jorge </a:t>
            </a:r>
            <a:r>
              <a:rPr lang="en-US" dirty="0" err="1"/>
              <a:t>Forneron</a:t>
            </a:r>
            <a:r>
              <a:rPr lang="en-US" b="1" dirty="0"/>
              <a:t>, "A security pattern for Zone Isolation using Virtual Processors in mobile and embedded systems“</a:t>
            </a:r>
          </a:p>
          <a:p>
            <a:r>
              <a:rPr lang="en-US" dirty="0"/>
              <a:t>I will also give a talk on my recent research</a:t>
            </a:r>
            <a:br>
              <a:rPr lang="en-US" dirty="0"/>
            </a:br>
            <a:endParaRPr lang="en-US" dirty="0"/>
          </a:p>
          <a:p>
            <a:endParaRPr lang="en-US" dirty="0"/>
          </a:p>
        </p:txBody>
      </p:sp>
      <p:pic>
        <p:nvPicPr>
          <p:cNvPr id="1025" name="Picture 1" descr="https://www.hillside.net/sugarloafplop/2018/program/img/pdf_logo.gif">
            <a:extLst>
              <a:ext uri="{FF2B5EF4-FFF2-40B4-BE49-F238E27FC236}">
                <a16:creationId xmlns:a16="http://schemas.microsoft.com/office/drawing/2014/main" id="{224526E9-BB74-4731-9C66-8D714C670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271" y="2141771"/>
            <a:ext cx="152400"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hillside.net/sugarloafplop/2018/program/img/pdf_logo.gif">
            <a:extLst>
              <a:ext uri="{FF2B5EF4-FFF2-40B4-BE49-F238E27FC236}">
                <a16:creationId xmlns:a16="http://schemas.microsoft.com/office/drawing/2014/main" id="{AA6C74E5-95F5-48BE-B5DC-F2DF6FF81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271" y="2141771"/>
            <a:ext cx="152400"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www.hillside.net/sugarloafplop/2018/program/img/pdf_logo.gif">
            <a:extLst>
              <a:ext uri="{FF2B5EF4-FFF2-40B4-BE49-F238E27FC236}">
                <a16:creationId xmlns:a16="http://schemas.microsoft.com/office/drawing/2014/main" id="{9F6FC975-C16C-4721-8E25-D6465C27B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271" y="2141771"/>
            <a:ext cx="152400"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hillside.net/sugarloafplop/2018/program/img/pdf_logo.gif">
            <a:extLst>
              <a:ext uri="{FF2B5EF4-FFF2-40B4-BE49-F238E27FC236}">
                <a16:creationId xmlns:a16="http://schemas.microsoft.com/office/drawing/2014/main" id="{CD193A25-8507-4704-8641-60EA9AFCB1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271" y="2141771"/>
            <a:ext cx="152400"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58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8067" y="846667"/>
            <a:ext cx="7061199" cy="4707466"/>
          </a:xfrm>
          <a:prstGeom prst="rect">
            <a:avLst/>
          </a:prstGeom>
        </p:spPr>
      </p:pic>
    </p:spTree>
    <p:extLst>
      <p:ext uri="{BB962C8B-B14F-4D97-AF65-F5344CB8AC3E}">
        <p14:creationId xmlns:p14="http://schemas.microsoft.com/office/powerpoint/2010/main" val="4014625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Architecture I</a:t>
            </a:r>
          </a:p>
        </p:txBody>
      </p:sp>
      <p:sp>
        <p:nvSpPr>
          <p:cNvPr id="4" name="Content Placeholder 3"/>
          <p:cNvSpPr>
            <a:spLocks noGrp="1"/>
          </p:cNvSpPr>
          <p:nvPr>
            <p:ph idx="1"/>
          </p:nvPr>
        </p:nvSpPr>
        <p:spPr/>
        <p:txBody>
          <a:bodyPr>
            <a:normAutofit/>
          </a:bodyPr>
          <a:lstStyle/>
          <a:p>
            <a:r>
              <a:rPr lang="en-US" b="1" dirty="0"/>
              <a:t>Transaction and Mining</a:t>
            </a:r>
            <a:r>
              <a:rPr lang="en-US" dirty="0"/>
              <a:t> Nodes (compute) – Transaction nodes are used to execute smart contracts or submit transaction in the </a:t>
            </a:r>
            <a:r>
              <a:rPr lang="en-US" dirty="0" err="1"/>
              <a:t>blockchain</a:t>
            </a:r>
            <a:r>
              <a:rPr lang="en-US" dirty="0"/>
              <a:t> network, and </a:t>
            </a:r>
            <a:r>
              <a:rPr lang="en-US" b="1" dirty="0"/>
              <a:t>mining nodes record transactions with the network</a:t>
            </a:r>
            <a:r>
              <a:rPr lang="en-US" dirty="0"/>
              <a:t> and communicate with one another in the same subnet to come to a consensus on the underlying distributed ledger. </a:t>
            </a:r>
          </a:p>
          <a:p>
            <a:r>
              <a:rPr lang="en-US" b="1" dirty="0"/>
              <a:t>Load balancer </a:t>
            </a:r>
            <a:r>
              <a:rPr lang="en-US" dirty="0"/>
              <a:t>(compute) – helps to maintain high availability, distributing requests appropriately among the transaction nodes in an availability set. </a:t>
            </a:r>
          </a:p>
        </p:txBody>
      </p:sp>
    </p:spTree>
    <p:extLst>
      <p:ext uri="{BB962C8B-B14F-4D97-AF65-F5344CB8AC3E}">
        <p14:creationId xmlns:p14="http://schemas.microsoft.com/office/powerpoint/2010/main" val="3684831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II</a:t>
            </a:r>
          </a:p>
        </p:txBody>
      </p:sp>
      <p:sp>
        <p:nvSpPr>
          <p:cNvPr id="3" name="Content Placeholder 2"/>
          <p:cNvSpPr>
            <a:spLocks noGrp="1"/>
          </p:cNvSpPr>
          <p:nvPr>
            <p:ph idx="1"/>
          </p:nvPr>
        </p:nvSpPr>
        <p:spPr/>
        <p:txBody>
          <a:bodyPr/>
          <a:lstStyle/>
          <a:p>
            <a:r>
              <a:rPr lang="en-US" b="1" dirty="0"/>
              <a:t>Network interfaces </a:t>
            </a:r>
            <a:r>
              <a:rPr lang="en-US" dirty="0"/>
              <a:t>(network) – The network interfaces provide a means for communication within the virtual network and between the customer implemented client and the transaction nodes or LB. The LB exposes an RPC, SSH or HTTP endpoint allowing requests to be submitted and executed in the network. </a:t>
            </a:r>
          </a:p>
          <a:p>
            <a:r>
              <a:rPr lang="en-US" b="1" dirty="0"/>
              <a:t>Redundant storage </a:t>
            </a:r>
            <a:r>
              <a:rPr lang="en-US" dirty="0"/>
              <a:t>(storage) – There is also a need for storage of the </a:t>
            </a:r>
            <a:r>
              <a:rPr lang="en-US" dirty="0" err="1"/>
              <a:t>blockchain</a:t>
            </a:r>
            <a:r>
              <a:rPr lang="en-US" dirty="0"/>
              <a:t>. CSPs typically provide either locally, or geographically redundant storage, needed particularly by the mining nodes to store the distributed ledger. </a:t>
            </a:r>
          </a:p>
        </p:txBody>
      </p:sp>
    </p:spTree>
    <p:extLst>
      <p:ext uri="{BB962C8B-B14F-4D97-AF65-F5344CB8AC3E}">
        <p14:creationId xmlns:p14="http://schemas.microsoft.com/office/powerpoint/2010/main" val="377938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0D2C-1D56-47FC-A091-2FC1FB55BFD9}"/>
              </a:ext>
            </a:extLst>
          </p:cNvPr>
          <p:cNvSpPr>
            <a:spLocks noGrp="1"/>
          </p:cNvSpPr>
          <p:nvPr>
            <p:ph type="title"/>
          </p:nvPr>
        </p:nvSpPr>
        <p:spPr/>
        <p:txBody>
          <a:bodyPr/>
          <a:lstStyle/>
          <a:p>
            <a:r>
              <a:rPr lang="en-US" dirty="0"/>
              <a:t>Node roles</a:t>
            </a:r>
          </a:p>
        </p:txBody>
      </p:sp>
      <p:sp>
        <p:nvSpPr>
          <p:cNvPr id="3" name="Content Placeholder 2">
            <a:extLst>
              <a:ext uri="{FF2B5EF4-FFF2-40B4-BE49-F238E27FC236}">
                <a16:creationId xmlns:a16="http://schemas.microsoft.com/office/drawing/2014/main" id="{35107074-B25A-479C-9C74-5FE3C5E66F05}"/>
              </a:ext>
            </a:extLst>
          </p:cNvPr>
          <p:cNvSpPr>
            <a:spLocks noGrp="1"/>
          </p:cNvSpPr>
          <p:nvPr>
            <p:ph idx="1"/>
          </p:nvPr>
        </p:nvSpPr>
        <p:spPr>
          <a:xfrm>
            <a:off x="834172" y="1825625"/>
            <a:ext cx="10515600" cy="4351338"/>
          </a:xfrm>
        </p:spPr>
        <p:txBody>
          <a:bodyPr/>
          <a:lstStyle/>
          <a:p>
            <a:r>
              <a:rPr lang="en-US" dirty="0"/>
              <a:t>There are two main roles  for each node in the blockchain. </a:t>
            </a:r>
          </a:p>
          <a:p>
            <a:r>
              <a:rPr lang="en-US" b="1" dirty="0"/>
              <a:t>User -</a:t>
            </a:r>
            <a:r>
              <a:rPr lang="en-US" dirty="0"/>
              <a:t> Actor who interacts with the blockchain by creating transactions. </a:t>
            </a:r>
          </a:p>
          <a:p>
            <a:r>
              <a:rPr lang="en-US" b="1" dirty="0"/>
              <a:t>Block generator </a:t>
            </a:r>
            <a:r>
              <a:rPr lang="en-US" dirty="0"/>
              <a:t>- Human or system actor responsible for validation of transactions, building new blocks, signing new blocks and broadcasting new blocks to the blockchain. This actor can also provide consensus to support trust between the parties involved (proof-of-work, proof-of-stake </a:t>
            </a:r>
            <a:r>
              <a:rPr lang="en-US" dirty="0" err="1"/>
              <a:t>etc</a:t>
            </a:r>
            <a:r>
              <a:rPr lang="en-US" dirty="0"/>
              <a:t>).</a:t>
            </a:r>
          </a:p>
          <a:p>
            <a:endParaRPr lang="en-US" dirty="0"/>
          </a:p>
        </p:txBody>
      </p:sp>
    </p:spTree>
    <p:extLst>
      <p:ext uri="{BB962C8B-B14F-4D97-AF65-F5344CB8AC3E}">
        <p14:creationId xmlns:p14="http://schemas.microsoft.com/office/powerpoint/2010/main" val="1656643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8184-550E-486E-B740-5B3697733D8B}"/>
              </a:ext>
            </a:extLst>
          </p:cNvPr>
          <p:cNvSpPr>
            <a:spLocks noGrp="1"/>
          </p:cNvSpPr>
          <p:nvPr>
            <p:ph type="title"/>
          </p:nvPr>
        </p:nvSpPr>
        <p:spPr/>
        <p:txBody>
          <a:bodyPr/>
          <a:lstStyle/>
          <a:p>
            <a:r>
              <a:rPr lang="en-US" dirty="0"/>
              <a:t>ArchiMate</a:t>
            </a:r>
          </a:p>
        </p:txBody>
      </p:sp>
      <p:sp>
        <p:nvSpPr>
          <p:cNvPr id="3" name="Content Placeholder 2">
            <a:extLst>
              <a:ext uri="{FF2B5EF4-FFF2-40B4-BE49-F238E27FC236}">
                <a16:creationId xmlns:a16="http://schemas.microsoft.com/office/drawing/2014/main" id="{088C4693-4F5C-4112-AF4E-D18C64CA4411}"/>
              </a:ext>
            </a:extLst>
          </p:cNvPr>
          <p:cNvSpPr>
            <a:spLocks noGrp="1"/>
          </p:cNvSpPr>
          <p:nvPr>
            <p:ph idx="1"/>
          </p:nvPr>
        </p:nvSpPr>
        <p:spPr/>
        <p:txBody>
          <a:bodyPr>
            <a:normAutofit fontScale="92500"/>
          </a:bodyPr>
          <a:lstStyle/>
          <a:p>
            <a:r>
              <a:rPr lang="en-US" b="1" dirty="0"/>
              <a:t>ArchiMate</a:t>
            </a:r>
            <a:r>
              <a:rPr lang="en-US" dirty="0"/>
              <a:t>  is an open and independent </a:t>
            </a:r>
            <a:r>
              <a:rPr lang="en-US" dirty="0">
                <a:hlinkClick r:id="rId2" tooltip="Enterprise architecture"/>
              </a:rPr>
              <a:t>enterprise architecture</a:t>
            </a:r>
            <a:r>
              <a:rPr lang="en-US" dirty="0"/>
              <a:t> </a:t>
            </a:r>
            <a:r>
              <a:rPr lang="en-US" dirty="0">
                <a:hlinkClick r:id="rId3" tooltip="Modeling language"/>
              </a:rPr>
              <a:t>modeling language</a:t>
            </a:r>
            <a:r>
              <a:rPr lang="en-US" dirty="0"/>
              <a:t> to support the description, analysis and visualization of architecture within and across </a:t>
            </a:r>
            <a:r>
              <a:rPr lang="en-US" dirty="0">
                <a:hlinkClick r:id="rId4" tooltip="Business"/>
              </a:rPr>
              <a:t>business</a:t>
            </a:r>
            <a:r>
              <a:rPr lang="en-US" dirty="0"/>
              <a:t> domains in an unambiguous way.</a:t>
            </a:r>
          </a:p>
          <a:p>
            <a:r>
              <a:rPr lang="en-US" dirty="0"/>
              <a:t>ArchiMate is a technical standard from </a:t>
            </a:r>
            <a:r>
              <a:rPr lang="en-US" dirty="0">
                <a:hlinkClick r:id="rId5" tooltip="The Open Group"/>
              </a:rPr>
              <a:t>The Open Group</a:t>
            </a:r>
            <a:r>
              <a:rPr lang="en-US" dirty="0"/>
              <a:t> and is based on the concepts of the </a:t>
            </a:r>
            <a:r>
              <a:rPr lang="en-US" dirty="0">
                <a:hlinkClick r:id="rId6" tooltip="IEEE 1471"/>
              </a:rPr>
              <a:t>IEEE 1471</a:t>
            </a:r>
            <a:r>
              <a:rPr lang="en-US" dirty="0"/>
              <a:t> standard. It is supported by various tool vendors and consulting firms. ArchiMate is also a registered trademark of The Open Group. The Open Group has a certification program for ArchiMate users, software tools and courses.</a:t>
            </a:r>
          </a:p>
          <a:p>
            <a:r>
              <a:rPr lang="en-US" dirty="0"/>
              <a:t>ArchiMate distinguishes itself from other languages such as </a:t>
            </a:r>
            <a:r>
              <a:rPr lang="en-US" dirty="0">
                <a:hlinkClick r:id="rId7" tooltip="Unified Modeling Language"/>
              </a:rPr>
              <a:t>Unified Modeling Language</a:t>
            </a:r>
            <a:r>
              <a:rPr lang="en-US" dirty="0"/>
              <a:t> (UML) and </a:t>
            </a:r>
            <a:r>
              <a:rPr lang="en-US" dirty="0">
                <a:hlinkClick r:id="rId8" tooltip="Business Process Modeling Notation"/>
              </a:rPr>
              <a:t>Business Process Modeling and Notation</a:t>
            </a:r>
            <a:r>
              <a:rPr lang="en-US" dirty="0"/>
              <a:t> (BPMN) by its </a:t>
            </a:r>
            <a:r>
              <a:rPr lang="en-US" dirty="0">
                <a:hlinkClick r:id="rId9" tooltip="Enterprise modelling"/>
              </a:rPr>
              <a:t>enterprise modelling</a:t>
            </a:r>
            <a:r>
              <a:rPr lang="en-US" dirty="0"/>
              <a:t> scope.</a:t>
            </a:r>
          </a:p>
          <a:p>
            <a:endParaRPr lang="en-US" dirty="0"/>
          </a:p>
        </p:txBody>
      </p:sp>
    </p:spTree>
    <p:extLst>
      <p:ext uri="{BB962C8B-B14F-4D97-AF65-F5344CB8AC3E}">
        <p14:creationId xmlns:p14="http://schemas.microsoft.com/office/powerpoint/2010/main" val="570799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69079-0E3A-46E2-AAEE-82647985D8E9}"/>
              </a:ext>
            </a:extLst>
          </p:cNvPr>
          <p:cNvSpPr>
            <a:spLocks noGrp="1"/>
          </p:cNvSpPr>
          <p:nvPr>
            <p:ph type="title"/>
          </p:nvPr>
        </p:nvSpPr>
        <p:spPr/>
        <p:txBody>
          <a:bodyPr/>
          <a:lstStyle/>
          <a:p>
            <a:r>
              <a:rPr lang="en-US" dirty="0"/>
              <a:t>ArchiMate layers</a:t>
            </a:r>
          </a:p>
        </p:txBody>
      </p:sp>
      <p:sp>
        <p:nvSpPr>
          <p:cNvPr id="3" name="Content Placeholder 2">
            <a:extLst>
              <a:ext uri="{FF2B5EF4-FFF2-40B4-BE49-F238E27FC236}">
                <a16:creationId xmlns:a16="http://schemas.microsoft.com/office/drawing/2014/main" id="{87986512-24A3-4995-B8CE-C62296AB78B1}"/>
              </a:ext>
            </a:extLst>
          </p:cNvPr>
          <p:cNvSpPr>
            <a:spLocks noGrp="1"/>
          </p:cNvSpPr>
          <p:nvPr>
            <p:ph idx="1"/>
          </p:nvPr>
        </p:nvSpPr>
        <p:spPr/>
        <p:txBody>
          <a:bodyPr>
            <a:normAutofit lnSpcReduction="10000"/>
          </a:bodyPr>
          <a:lstStyle/>
          <a:p>
            <a:r>
              <a:rPr lang="en-US" dirty="0"/>
              <a:t>The </a:t>
            </a:r>
            <a:r>
              <a:rPr lang="en-US" i="1" dirty="0"/>
              <a:t>Business layer</a:t>
            </a:r>
            <a:r>
              <a:rPr lang="en-US" dirty="0"/>
              <a:t> is about </a:t>
            </a:r>
            <a:r>
              <a:rPr lang="en-US" dirty="0">
                <a:hlinkClick r:id="rId2" tooltip="Business processes"/>
              </a:rPr>
              <a:t>business processes</a:t>
            </a:r>
            <a:r>
              <a:rPr lang="en-US" dirty="0"/>
              <a:t>, services, functions and events of business units. This layer "offers products and services to external customers, which are realized in the organization by business processes performed by business actors and roles".</a:t>
            </a:r>
          </a:p>
          <a:p>
            <a:r>
              <a:rPr lang="en-US" dirty="0"/>
              <a:t>The </a:t>
            </a:r>
            <a:r>
              <a:rPr lang="en-US" i="1" dirty="0"/>
              <a:t>Application layer</a:t>
            </a:r>
            <a:r>
              <a:rPr lang="en-US" dirty="0"/>
              <a:t> is about </a:t>
            </a:r>
            <a:r>
              <a:rPr lang="en-US" dirty="0">
                <a:hlinkClick r:id="rId3" tooltip="Software application"/>
              </a:rPr>
              <a:t>software applications</a:t>
            </a:r>
            <a:r>
              <a:rPr lang="en-US" dirty="0"/>
              <a:t> that "support the components in the business with application services".</a:t>
            </a:r>
          </a:p>
          <a:p>
            <a:r>
              <a:rPr lang="en-US" dirty="0"/>
              <a:t>The </a:t>
            </a:r>
            <a:r>
              <a:rPr lang="en-US" i="1" dirty="0"/>
              <a:t>Technology layer</a:t>
            </a:r>
            <a:r>
              <a:rPr lang="en-US" dirty="0"/>
              <a:t> deals "with the </a:t>
            </a:r>
            <a:r>
              <a:rPr lang="en-US" dirty="0">
                <a:hlinkClick r:id="rId4" tooltip="Computer hardware"/>
              </a:rPr>
              <a:t>hardware</a:t>
            </a:r>
            <a:r>
              <a:rPr lang="en-US" dirty="0"/>
              <a:t> and </a:t>
            </a:r>
            <a:r>
              <a:rPr lang="en-US" dirty="0">
                <a:hlinkClick r:id="rId5" tooltip="Communication"/>
              </a:rPr>
              <a:t>communication</a:t>
            </a:r>
            <a:r>
              <a:rPr lang="en-US" dirty="0"/>
              <a:t> infrastructure to support the Application Layer. This layer offers infrastructural services needed to run applications, realized by computer and communication hardware and system software".</a:t>
            </a:r>
          </a:p>
          <a:p>
            <a:endParaRPr lang="en-US" dirty="0"/>
          </a:p>
        </p:txBody>
      </p:sp>
    </p:spTree>
    <p:extLst>
      <p:ext uri="{BB962C8B-B14F-4D97-AF65-F5344CB8AC3E}">
        <p14:creationId xmlns:p14="http://schemas.microsoft.com/office/powerpoint/2010/main" val="3653870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8E86-5C01-42F1-9F86-187F388DA0C1}"/>
              </a:ext>
            </a:extLst>
          </p:cNvPr>
          <p:cNvSpPr>
            <a:spLocks noGrp="1"/>
          </p:cNvSpPr>
          <p:nvPr>
            <p:ph type="title"/>
          </p:nvPr>
        </p:nvSpPr>
        <p:spPr>
          <a:xfrm>
            <a:off x="838200" y="365125"/>
            <a:ext cx="10515600" cy="754713"/>
          </a:xfrm>
        </p:spPr>
        <p:txBody>
          <a:bodyPr/>
          <a:lstStyle/>
          <a:p>
            <a:r>
              <a:rPr lang="en-US" dirty="0"/>
              <a:t>Core concepts</a:t>
            </a:r>
          </a:p>
        </p:txBody>
      </p:sp>
      <p:pic>
        <p:nvPicPr>
          <p:cNvPr id="3" name="Picture 2">
            <a:extLst>
              <a:ext uri="{FF2B5EF4-FFF2-40B4-BE49-F238E27FC236}">
                <a16:creationId xmlns:a16="http://schemas.microsoft.com/office/drawing/2014/main" id="{5D82F6C0-4D49-4D41-BF07-F44497CFEAF1}"/>
              </a:ext>
            </a:extLst>
          </p:cNvPr>
          <p:cNvPicPr>
            <a:picLocks noChangeAspect="1"/>
          </p:cNvPicPr>
          <p:nvPr/>
        </p:nvPicPr>
        <p:blipFill>
          <a:blip r:embed="rId2"/>
          <a:stretch>
            <a:fillRect/>
          </a:stretch>
        </p:blipFill>
        <p:spPr>
          <a:xfrm>
            <a:off x="0" y="1470292"/>
            <a:ext cx="12192000" cy="4731930"/>
          </a:xfrm>
          <a:prstGeom prst="rect">
            <a:avLst/>
          </a:prstGeom>
        </p:spPr>
      </p:pic>
    </p:spTree>
    <p:extLst>
      <p:ext uri="{BB962C8B-B14F-4D97-AF65-F5344CB8AC3E}">
        <p14:creationId xmlns:p14="http://schemas.microsoft.com/office/powerpoint/2010/main" val="3163806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FC6F1-D91D-4D06-8B9E-4AB73D1C9273}"/>
              </a:ext>
            </a:extLst>
          </p:cNvPr>
          <p:cNvPicPr>
            <a:picLocks noChangeAspect="1"/>
          </p:cNvPicPr>
          <p:nvPr/>
        </p:nvPicPr>
        <p:blipFill>
          <a:blip r:embed="rId2"/>
          <a:stretch>
            <a:fillRect/>
          </a:stretch>
        </p:blipFill>
        <p:spPr>
          <a:xfrm>
            <a:off x="0" y="63321"/>
            <a:ext cx="12192000" cy="6731358"/>
          </a:xfrm>
          <a:prstGeom prst="rect">
            <a:avLst/>
          </a:prstGeom>
        </p:spPr>
      </p:pic>
    </p:spTree>
    <p:extLst>
      <p:ext uri="{BB962C8B-B14F-4D97-AF65-F5344CB8AC3E}">
        <p14:creationId xmlns:p14="http://schemas.microsoft.com/office/powerpoint/2010/main" val="137695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Workflows</a:t>
            </a:r>
          </a:p>
        </p:txBody>
      </p:sp>
      <p:sp>
        <p:nvSpPr>
          <p:cNvPr id="3" name="Content Placeholder 2"/>
          <p:cNvSpPr>
            <a:spLocks noGrp="1"/>
          </p:cNvSpPr>
          <p:nvPr>
            <p:ph idx="1"/>
          </p:nvPr>
        </p:nvSpPr>
        <p:spPr/>
        <p:txBody>
          <a:bodyPr>
            <a:normAutofit/>
          </a:bodyPr>
          <a:lstStyle/>
          <a:p>
            <a:r>
              <a:rPr lang="en-US" dirty="0"/>
              <a:t>A </a:t>
            </a:r>
            <a:r>
              <a:rPr lang="en-US" b="1" dirty="0"/>
              <a:t>workflow</a:t>
            </a:r>
            <a:r>
              <a:rPr lang="en-US" dirty="0"/>
              <a:t> describes a sequence of business tasks or activities to accomplish some business objective</a:t>
            </a:r>
          </a:p>
          <a:p>
            <a:r>
              <a:rPr lang="en-US" dirty="0"/>
              <a:t>The tasks must be orchestrated by a </a:t>
            </a:r>
            <a:r>
              <a:rPr lang="en-US" b="1" dirty="0"/>
              <a:t>workflow engine </a:t>
            </a:r>
            <a:r>
              <a:rPr lang="en-US" dirty="0"/>
              <a:t>(a process that monitors and manages the activities)</a:t>
            </a:r>
          </a:p>
          <a:p>
            <a:r>
              <a:rPr lang="en-US" dirty="0"/>
              <a:t>Similar to UML activity diagrams but simpler</a:t>
            </a:r>
          </a:p>
          <a:p>
            <a:r>
              <a:rPr lang="en-US" dirty="0"/>
              <a:t>There are several languages to describe workflows, such as BPEL, a standard for web services. A more general standard is BPMN</a:t>
            </a:r>
          </a:p>
          <a:p>
            <a:endParaRPr lang="en-US" dirty="0"/>
          </a:p>
        </p:txBody>
      </p:sp>
    </p:spTree>
    <p:extLst>
      <p:ext uri="{BB962C8B-B14F-4D97-AF65-F5344CB8AC3E}">
        <p14:creationId xmlns:p14="http://schemas.microsoft.com/office/powerpoint/2010/main" val="1647147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BPMN (Business Process Model and Notation) </a:t>
            </a:r>
            <a:r>
              <a:rPr lang="en-US" sz="2700" dirty="0">
                <a:hlinkClick r:id="rId2"/>
              </a:rPr>
              <a:t>www.bpmn.org</a:t>
            </a:r>
            <a:br>
              <a:rPr lang="en-US" sz="2700" dirty="0"/>
            </a:br>
            <a:endParaRPr lang="en-US" sz="2700" dirty="0"/>
          </a:p>
        </p:txBody>
      </p:sp>
      <p:sp>
        <p:nvSpPr>
          <p:cNvPr id="3" name="Content Placeholder 2"/>
          <p:cNvSpPr>
            <a:spLocks noGrp="1"/>
          </p:cNvSpPr>
          <p:nvPr>
            <p:ph idx="1"/>
          </p:nvPr>
        </p:nvSpPr>
        <p:spPr/>
        <p:txBody>
          <a:bodyPr/>
          <a:lstStyle/>
          <a:p>
            <a:r>
              <a:rPr lang="en-US" dirty="0"/>
              <a:t>An OMG standard, now in version 2.0</a:t>
            </a:r>
          </a:p>
          <a:p>
            <a:r>
              <a:rPr lang="en-US" dirty="0"/>
              <a:t>Intuitive to business users, yet able to represent complex process semantics</a:t>
            </a:r>
          </a:p>
          <a:p>
            <a:r>
              <a:rPr lang="en-US" dirty="0"/>
              <a:t>Also provides a mapping between the graphics of the notation and the underlying constructs of execution languages, particularly BPEL</a:t>
            </a:r>
          </a:p>
          <a:p>
            <a:r>
              <a:rPr lang="en-US" dirty="0"/>
              <a:t>Mapping to BPEL does not allow round-trip engineering because of semantic differences</a:t>
            </a:r>
          </a:p>
        </p:txBody>
      </p:sp>
    </p:spTree>
    <p:extLst>
      <p:ext uri="{BB962C8B-B14F-4D97-AF65-F5344CB8AC3E}">
        <p14:creationId xmlns:p14="http://schemas.microsoft.com/office/powerpoint/2010/main" val="367419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r>
              <a:rPr lang="en-US" dirty="0"/>
              <a:t> architectures</a:t>
            </a:r>
          </a:p>
        </p:txBody>
      </p:sp>
      <p:sp>
        <p:nvSpPr>
          <p:cNvPr id="3" name="Content Placeholder 2"/>
          <p:cNvSpPr>
            <a:spLocks noGrp="1"/>
          </p:cNvSpPr>
          <p:nvPr>
            <p:ph idx="1"/>
          </p:nvPr>
        </p:nvSpPr>
        <p:spPr/>
        <p:txBody>
          <a:bodyPr/>
          <a:lstStyle/>
          <a:p>
            <a:r>
              <a:rPr lang="en-US" dirty="0"/>
              <a:t>A </a:t>
            </a:r>
            <a:r>
              <a:rPr lang="en-US" b="1" dirty="0" err="1"/>
              <a:t>blockchain</a:t>
            </a:r>
            <a:r>
              <a:rPr lang="en-US" dirty="0"/>
              <a:t> is an ordered list of blocks, where each block  contains a list of transactions (possibly empty).</a:t>
            </a:r>
          </a:p>
          <a:p>
            <a:r>
              <a:rPr lang="en-US" dirty="0"/>
              <a:t>Each block is chained back to the previous block by containing a crypto hash of the previous block data </a:t>
            </a:r>
          </a:p>
          <a:p>
            <a:r>
              <a:rPr lang="en-US" dirty="0"/>
              <a:t>This means that transactions cannot be deleted or modified (the hash value would change)</a:t>
            </a:r>
          </a:p>
          <a:p>
            <a:r>
              <a:rPr lang="en-US" dirty="0"/>
              <a:t>Effectively, a blockchain is a decentralized ledger</a:t>
            </a:r>
          </a:p>
          <a:p>
            <a:r>
              <a:rPr lang="en-US" b="1" dirty="0"/>
              <a:t>Bitcoin</a:t>
            </a:r>
            <a:r>
              <a:rPr lang="en-US" dirty="0"/>
              <a:t> is a digital currency that produced the first generation of </a:t>
            </a:r>
            <a:r>
              <a:rPr lang="en-US" dirty="0" err="1"/>
              <a:t>blockchains</a:t>
            </a:r>
            <a:r>
              <a:rPr lang="en-US" dirty="0"/>
              <a:t>, there are now many variants </a:t>
            </a:r>
          </a:p>
        </p:txBody>
      </p:sp>
    </p:spTree>
    <p:extLst>
      <p:ext uri="{BB962C8B-B14F-4D97-AF65-F5344CB8AC3E}">
        <p14:creationId xmlns:p14="http://schemas.microsoft.com/office/powerpoint/2010/main" val="141788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symbols</a:t>
            </a:r>
          </a:p>
        </p:txBody>
      </p:sp>
      <p:pic>
        <p:nvPicPr>
          <p:cNvPr id="3" name="Picture 2"/>
          <p:cNvPicPr>
            <a:picLocks noChangeAspect="1"/>
          </p:cNvPicPr>
          <p:nvPr/>
        </p:nvPicPr>
        <p:blipFill>
          <a:blip r:embed="rId2"/>
          <a:stretch>
            <a:fillRect/>
          </a:stretch>
        </p:blipFill>
        <p:spPr>
          <a:xfrm>
            <a:off x="4019550" y="1195388"/>
            <a:ext cx="4152900" cy="4467225"/>
          </a:xfrm>
          <a:prstGeom prst="rect">
            <a:avLst/>
          </a:prstGeom>
        </p:spPr>
      </p:pic>
    </p:spTree>
    <p:extLst>
      <p:ext uri="{BB962C8B-B14F-4D97-AF65-F5344CB8AC3E}">
        <p14:creationId xmlns:p14="http://schemas.microsoft.com/office/powerpoint/2010/main" val="3686117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BPMN definitions</a:t>
            </a:r>
          </a:p>
        </p:txBody>
      </p:sp>
      <p:graphicFrame>
        <p:nvGraphicFramePr>
          <p:cNvPr id="4" name="Content Placeholder 3"/>
          <p:cNvGraphicFramePr>
            <a:graphicFrameLocks noGrp="1"/>
          </p:cNvGraphicFramePr>
          <p:nvPr>
            <p:ph idx="1"/>
          </p:nvPr>
        </p:nvGraphicFramePr>
        <p:xfrm>
          <a:off x="2057400" y="1752600"/>
          <a:ext cx="8229600" cy="763512"/>
        </p:xfrm>
        <a:graphic>
          <a:graphicData uri="http://schemas.openxmlformats.org/drawingml/2006/table">
            <a:tbl>
              <a:tblPr/>
              <a:tblGrid>
                <a:gridCol w="2504692">
                  <a:extLst>
                    <a:ext uri="{9D8B030D-6E8A-4147-A177-3AD203B41FA5}">
                      <a16:colId xmlns:a16="http://schemas.microsoft.com/office/drawing/2014/main" val="20000"/>
                    </a:ext>
                  </a:extLst>
                </a:gridCol>
                <a:gridCol w="421230">
                  <a:extLst>
                    <a:ext uri="{9D8B030D-6E8A-4147-A177-3AD203B41FA5}">
                      <a16:colId xmlns:a16="http://schemas.microsoft.com/office/drawing/2014/main" val="20001"/>
                    </a:ext>
                  </a:extLst>
                </a:gridCol>
                <a:gridCol w="5303678">
                  <a:extLst>
                    <a:ext uri="{9D8B030D-6E8A-4147-A177-3AD203B41FA5}">
                      <a16:colId xmlns:a16="http://schemas.microsoft.com/office/drawing/2014/main" val="20002"/>
                    </a:ext>
                  </a:extLst>
                </a:gridCol>
              </a:tblGrid>
              <a:tr h="763512">
                <a:tc>
                  <a:txBody>
                    <a:bodyPr/>
                    <a:lstStyle/>
                    <a:p>
                      <a:pPr algn="r" fontAlgn="ctr"/>
                      <a:r>
                        <a:rPr lang="en-US" sz="1200" dirty="0">
                          <a:effectLst/>
                        </a:rPr>
                        <a:t>Activity</a:t>
                      </a:r>
                      <a:endParaRPr lang="en-US" dirty="0">
                        <a:effectLst/>
                      </a:endParaRPr>
                    </a:p>
                  </a:txBody>
                  <a:tcPr marL="31750" marR="31750" marT="31750" marB="31750" anchor="ctr">
                    <a:lnL>
                      <a:noFill/>
                    </a:lnL>
                    <a:lnR>
                      <a:noFill/>
                    </a:lnR>
                    <a:lnT>
                      <a:noFill/>
                    </a:lnT>
                    <a:lnB>
                      <a:noFill/>
                    </a:lnB>
                    <a:solidFill>
                      <a:srgbClr val="B8DFE2"/>
                    </a:solidFill>
                  </a:tcPr>
                </a:tc>
                <a:tc>
                  <a:txBody>
                    <a:bodyPr/>
                    <a:lstStyle/>
                    <a:p>
                      <a:pPr fontAlgn="ctr"/>
                      <a:r>
                        <a:rPr lang="en-US">
                          <a:effectLst/>
                        </a:rPr>
                        <a:t> </a:t>
                      </a:r>
                    </a:p>
                  </a:txBody>
                  <a:tcPr marL="31750" marR="31750" marT="31750" marB="31750" anchor="ctr">
                    <a:lnL>
                      <a:noFill/>
                    </a:lnL>
                    <a:lnR>
                      <a:noFill/>
                    </a:lnR>
                    <a:lnT>
                      <a:noFill/>
                    </a:lnT>
                    <a:lnB>
                      <a:noFill/>
                    </a:lnB>
                    <a:solidFill>
                      <a:srgbClr val="B8DFE2"/>
                    </a:solidFill>
                  </a:tcPr>
                </a:tc>
                <a:tc>
                  <a:txBody>
                    <a:bodyPr/>
                    <a:lstStyle/>
                    <a:p>
                      <a:pPr algn="just" fontAlgn="ctr"/>
                      <a:r>
                        <a:rPr lang="en-US" sz="1200" dirty="0">
                          <a:effectLst/>
                        </a:rPr>
                        <a:t>Work that a company or organization performs using business processes. An activity can be atomic or non-atomic (compound). The types of activities that are a part of a Process Model are: Process, Sub-Process, and Task.</a:t>
                      </a:r>
                      <a:endParaRPr lang="en-US" dirty="0">
                        <a:effectLst/>
                      </a:endParaRPr>
                    </a:p>
                  </a:txBody>
                  <a:tcPr marL="31750" marR="31750" marT="31750" marB="31750" anchor="ctr">
                    <a:lnL>
                      <a:noFill/>
                    </a:lnL>
                    <a:lnR>
                      <a:noFill/>
                    </a:lnR>
                    <a:lnT>
                      <a:noFill/>
                    </a:lnT>
                    <a:lnB>
                      <a:noFill/>
                    </a:lnB>
                    <a:solidFill>
                      <a:srgbClr val="B8DFE2"/>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2133600" y="2590801"/>
          <a:ext cx="8077200" cy="762000"/>
        </p:xfrm>
        <a:graphic>
          <a:graphicData uri="http://schemas.openxmlformats.org/drawingml/2006/table">
            <a:tbl>
              <a:tblPr/>
              <a:tblGrid>
                <a:gridCol w="2354255">
                  <a:extLst>
                    <a:ext uri="{9D8B030D-6E8A-4147-A177-3AD203B41FA5}">
                      <a16:colId xmlns:a16="http://schemas.microsoft.com/office/drawing/2014/main" val="20000"/>
                    </a:ext>
                  </a:extLst>
                </a:gridCol>
                <a:gridCol w="421086">
                  <a:extLst>
                    <a:ext uri="{9D8B030D-6E8A-4147-A177-3AD203B41FA5}">
                      <a16:colId xmlns:a16="http://schemas.microsoft.com/office/drawing/2014/main" val="20001"/>
                    </a:ext>
                  </a:extLst>
                </a:gridCol>
                <a:gridCol w="5301859">
                  <a:extLst>
                    <a:ext uri="{9D8B030D-6E8A-4147-A177-3AD203B41FA5}">
                      <a16:colId xmlns:a16="http://schemas.microsoft.com/office/drawing/2014/main" val="20002"/>
                    </a:ext>
                  </a:extLst>
                </a:gridCol>
              </a:tblGrid>
              <a:tr h="762000">
                <a:tc>
                  <a:txBody>
                    <a:bodyPr/>
                    <a:lstStyle/>
                    <a:p>
                      <a:pPr algn="r" fontAlgn="ctr"/>
                      <a:r>
                        <a:rPr lang="en-US" sz="1200" dirty="0">
                          <a:effectLst/>
                        </a:rPr>
                        <a:t>Business Process</a:t>
                      </a:r>
                      <a:endParaRPr lang="en-US" dirty="0">
                        <a:effectLst/>
                      </a:endParaRPr>
                    </a:p>
                  </a:txBody>
                  <a:tcPr marL="31750" marR="31750" marT="31750" marB="31750" anchor="ctr">
                    <a:lnL>
                      <a:noFill/>
                    </a:lnL>
                    <a:lnR>
                      <a:noFill/>
                    </a:lnR>
                    <a:lnT>
                      <a:noFill/>
                    </a:lnT>
                    <a:lnB>
                      <a:noFill/>
                    </a:lnB>
                    <a:solidFill>
                      <a:srgbClr val="B8DFE2"/>
                    </a:solidFill>
                  </a:tcPr>
                </a:tc>
                <a:tc>
                  <a:txBody>
                    <a:bodyPr/>
                    <a:lstStyle/>
                    <a:p>
                      <a:pPr fontAlgn="ctr"/>
                      <a:r>
                        <a:rPr lang="en-US">
                          <a:effectLst/>
                        </a:rPr>
                        <a:t> </a:t>
                      </a:r>
                    </a:p>
                  </a:txBody>
                  <a:tcPr marL="31750" marR="31750" marT="31750" marB="31750" anchor="ctr">
                    <a:lnL>
                      <a:noFill/>
                    </a:lnL>
                    <a:lnR>
                      <a:noFill/>
                    </a:lnR>
                    <a:lnT>
                      <a:noFill/>
                    </a:lnT>
                    <a:lnB>
                      <a:noFill/>
                    </a:lnB>
                    <a:solidFill>
                      <a:srgbClr val="B8DFE2"/>
                    </a:solidFill>
                  </a:tcPr>
                </a:tc>
                <a:tc>
                  <a:txBody>
                    <a:bodyPr/>
                    <a:lstStyle/>
                    <a:p>
                      <a:pPr algn="just" fontAlgn="ctr"/>
                      <a:r>
                        <a:rPr lang="en-US" sz="1200" dirty="0">
                          <a:effectLst/>
                        </a:rPr>
                        <a:t>A defined set of business activities that represent the steps required to achieve a business objective. It includes the flow and use of information and resources.</a:t>
                      </a:r>
                      <a:endParaRPr lang="en-US" dirty="0">
                        <a:effectLst/>
                      </a:endParaRPr>
                    </a:p>
                  </a:txBody>
                  <a:tcPr marL="31750" marR="31750" marT="31750" marB="31750" anchor="ctr">
                    <a:lnL>
                      <a:noFill/>
                    </a:lnL>
                    <a:lnR>
                      <a:noFill/>
                    </a:lnR>
                    <a:lnT>
                      <a:noFill/>
                    </a:lnT>
                    <a:lnB>
                      <a:noFill/>
                    </a:lnB>
                    <a:solidFill>
                      <a:srgbClr val="B8DFE2"/>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1371600" y="3246045"/>
          <a:ext cx="8915400" cy="886460"/>
        </p:xfrm>
        <a:graphic>
          <a:graphicData uri="http://schemas.openxmlformats.org/drawingml/2006/table">
            <a:tbl>
              <a:tblPr/>
              <a:tblGrid>
                <a:gridCol w="1680210">
                  <a:extLst>
                    <a:ext uri="{9D8B030D-6E8A-4147-A177-3AD203B41FA5}">
                      <a16:colId xmlns:a16="http://schemas.microsoft.com/office/drawing/2014/main" val="20000"/>
                    </a:ext>
                  </a:extLst>
                </a:gridCol>
                <a:gridCol w="2108835">
                  <a:extLst>
                    <a:ext uri="{9D8B030D-6E8A-4147-A177-3AD203B41FA5}">
                      <a16:colId xmlns:a16="http://schemas.microsoft.com/office/drawing/2014/main" val="20001"/>
                    </a:ext>
                  </a:extLst>
                </a:gridCol>
                <a:gridCol w="377190">
                  <a:extLst>
                    <a:ext uri="{9D8B030D-6E8A-4147-A177-3AD203B41FA5}">
                      <a16:colId xmlns:a16="http://schemas.microsoft.com/office/drawing/2014/main" val="20002"/>
                    </a:ext>
                  </a:extLst>
                </a:gridCol>
                <a:gridCol w="4749165">
                  <a:extLst>
                    <a:ext uri="{9D8B030D-6E8A-4147-A177-3AD203B41FA5}">
                      <a16:colId xmlns:a16="http://schemas.microsoft.com/office/drawing/2014/main" val="20003"/>
                    </a:ext>
                  </a:extLst>
                </a:gridCol>
              </a:tblGrid>
              <a:tr h="0">
                <a:tc>
                  <a:txBody>
                    <a:bodyPr/>
                    <a:lstStyle/>
                    <a:p>
                      <a:pPr algn="r" fontAlgn="ctr"/>
                      <a:endParaRPr lang="en-US" dirty="0">
                        <a:effectLst/>
                      </a:endParaRPr>
                    </a:p>
                    <a:p>
                      <a:pPr algn="r" fontAlgn="ctr"/>
                      <a:endParaRPr lang="en-US" dirty="0">
                        <a:effectLst/>
                      </a:endParaRPr>
                    </a:p>
                    <a:p>
                      <a:pPr algn="r" fontAlgn="ctr"/>
                      <a:endParaRPr lang="en-US" dirty="0">
                        <a:effectLst/>
                      </a:endParaRPr>
                    </a:p>
                  </a:txBody>
                  <a:tcPr marL="31750" marR="31750" marT="31750" marB="31750" anchor="ctr">
                    <a:lnL>
                      <a:noFill/>
                    </a:lnL>
                    <a:lnR>
                      <a:noFill/>
                    </a:lnR>
                    <a:lnT>
                      <a:noFill/>
                    </a:lnT>
                    <a:lnB>
                      <a:noFill/>
                    </a:lnB>
                    <a:solidFill>
                      <a:srgbClr val="B8DFE2"/>
                    </a:solidFill>
                  </a:tcPr>
                </a:tc>
                <a:tc>
                  <a:txBody>
                    <a:bodyPr/>
                    <a:lstStyle/>
                    <a:p>
                      <a:pPr algn="r" fontAlgn="ctr"/>
                      <a:r>
                        <a:rPr lang="en-US" sz="1200" dirty="0">
                          <a:effectLst/>
                        </a:rPr>
                        <a:t>Choreography</a:t>
                      </a:r>
                      <a:endParaRPr lang="en-US" dirty="0">
                        <a:effectLst/>
                      </a:endParaRPr>
                    </a:p>
                  </a:txBody>
                  <a:tcPr marL="31750" marR="31750" marT="31750" marB="31750" anchor="ctr">
                    <a:lnL>
                      <a:noFill/>
                    </a:lnL>
                    <a:lnR>
                      <a:noFill/>
                    </a:lnR>
                    <a:lnT>
                      <a:noFill/>
                    </a:lnT>
                    <a:lnB>
                      <a:noFill/>
                    </a:lnB>
                    <a:solidFill>
                      <a:srgbClr val="B8DFE2"/>
                    </a:solidFill>
                  </a:tcPr>
                </a:tc>
                <a:tc>
                  <a:txBody>
                    <a:bodyPr/>
                    <a:lstStyle/>
                    <a:p>
                      <a:pPr fontAlgn="ctr"/>
                      <a:r>
                        <a:rPr lang="en-US" dirty="0">
                          <a:effectLst/>
                        </a:rPr>
                        <a:t> </a:t>
                      </a:r>
                    </a:p>
                  </a:txBody>
                  <a:tcPr marL="31750" marR="31750" marT="31750" marB="31750" anchor="ctr">
                    <a:lnL>
                      <a:noFill/>
                    </a:lnL>
                    <a:lnR>
                      <a:noFill/>
                    </a:lnR>
                    <a:lnT>
                      <a:noFill/>
                    </a:lnT>
                    <a:lnB>
                      <a:noFill/>
                    </a:lnB>
                    <a:solidFill>
                      <a:srgbClr val="B8DFE2"/>
                    </a:solidFill>
                  </a:tcPr>
                </a:tc>
                <a:tc>
                  <a:txBody>
                    <a:bodyPr/>
                    <a:lstStyle/>
                    <a:p>
                      <a:pPr algn="just" fontAlgn="ctr"/>
                      <a:r>
                        <a:rPr lang="en-US" sz="1200" dirty="0">
                          <a:effectLst/>
                        </a:rPr>
                        <a:t>An ordered sequence of B2B message exchanges between two or more Participants. In a Choreography there is no central controller, responsible entity, or observer of the Process.</a:t>
                      </a:r>
                      <a:endParaRPr lang="en-US" dirty="0">
                        <a:effectLst/>
                      </a:endParaRPr>
                    </a:p>
                  </a:txBody>
                  <a:tcPr marL="31750" marR="31750" marT="31750" marB="31750" anchor="ctr">
                    <a:lnL>
                      <a:noFill/>
                    </a:lnL>
                    <a:lnR>
                      <a:noFill/>
                    </a:lnR>
                    <a:lnT>
                      <a:noFill/>
                    </a:lnT>
                    <a:lnB>
                      <a:noFill/>
                    </a:lnB>
                    <a:solidFill>
                      <a:srgbClr val="B8DFE2"/>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1981200" y="4953001"/>
          <a:ext cx="8229600" cy="1142999"/>
        </p:xfrm>
        <a:graphic>
          <a:graphicData uri="http://schemas.openxmlformats.org/drawingml/2006/table">
            <a:tbl>
              <a:tblPr/>
              <a:tblGrid>
                <a:gridCol w="2398675">
                  <a:extLst>
                    <a:ext uri="{9D8B030D-6E8A-4147-A177-3AD203B41FA5}">
                      <a16:colId xmlns:a16="http://schemas.microsoft.com/office/drawing/2014/main" val="20000"/>
                    </a:ext>
                  </a:extLst>
                </a:gridCol>
                <a:gridCol w="429031">
                  <a:extLst>
                    <a:ext uri="{9D8B030D-6E8A-4147-A177-3AD203B41FA5}">
                      <a16:colId xmlns:a16="http://schemas.microsoft.com/office/drawing/2014/main" val="20001"/>
                    </a:ext>
                  </a:extLst>
                </a:gridCol>
                <a:gridCol w="5401894">
                  <a:extLst>
                    <a:ext uri="{9D8B030D-6E8A-4147-A177-3AD203B41FA5}">
                      <a16:colId xmlns:a16="http://schemas.microsoft.com/office/drawing/2014/main" val="20002"/>
                    </a:ext>
                  </a:extLst>
                </a:gridCol>
              </a:tblGrid>
              <a:tr h="1142999">
                <a:tc>
                  <a:txBody>
                    <a:bodyPr/>
                    <a:lstStyle/>
                    <a:p>
                      <a:pPr algn="r" fontAlgn="ctr"/>
                      <a:r>
                        <a:rPr lang="en-US" sz="1200" dirty="0">
                          <a:effectLst/>
                        </a:rPr>
                        <a:t>Task</a:t>
                      </a:r>
                      <a:endParaRPr lang="en-US" dirty="0">
                        <a:effectLst/>
                      </a:endParaRPr>
                    </a:p>
                  </a:txBody>
                  <a:tcPr marL="31750" marR="31750" marT="31750" marB="31750" anchor="ctr">
                    <a:lnL>
                      <a:noFill/>
                    </a:lnL>
                    <a:lnR>
                      <a:noFill/>
                    </a:lnR>
                    <a:lnT>
                      <a:noFill/>
                    </a:lnT>
                    <a:lnB>
                      <a:noFill/>
                    </a:lnB>
                  </a:tcPr>
                </a:tc>
                <a:tc>
                  <a:txBody>
                    <a:bodyPr/>
                    <a:lstStyle/>
                    <a:p>
                      <a:pPr fontAlgn="ctr"/>
                      <a:r>
                        <a:rPr lang="en-US" dirty="0">
                          <a:effectLst/>
                        </a:rPr>
                        <a:t> </a:t>
                      </a:r>
                    </a:p>
                  </a:txBody>
                  <a:tcPr marL="31750" marR="31750" marT="31750" marB="31750" anchor="ctr">
                    <a:lnL>
                      <a:noFill/>
                    </a:lnL>
                    <a:lnR>
                      <a:noFill/>
                    </a:lnR>
                    <a:lnT>
                      <a:noFill/>
                    </a:lnT>
                    <a:lnB>
                      <a:noFill/>
                    </a:lnB>
                  </a:tcPr>
                </a:tc>
                <a:tc>
                  <a:txBody>
                    <a:bodyPr/>
                    <a:lstStyle/>
                    <a:p>
                      <a:pPr algn="just" fontAlgn="ctr"/>
                      <a:r>
                        <a:rPr lang="en-US" sz="1200" dirty="0">
                          <a:effectLst/>
                        </a:rPr>
                        <a:t>An atomic activity that is included within a Process. A Task is used when the work in the Process is not broken down to a finer level of Process Model detail. Generally, an end-user, an application, or both will perform the Task. A Task object shares the same shape as the Sub-Process, which is a rectangle that has rounded corners.</a:t>
                      </a:r>
                      <a:endParaRPr lang="en-US" dirty="0">
                        <a:effectLst/>
                      </a:endParaRPr>
                    </a:p>
                  </a:txBody>
                  <a:tcPr marL="31750" marR="31750" marT="31750" marB="31750" anchor="ctr">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1981200" y="4419599"/>
          <a:ext cx="8229600" cy="429260"/>
        </p:xfrm>
        <a:graphic>
          <a:graphicData uri="http://schemas.openxmlformats.org/drawingml/2006/table">
            <a:tbl>
              <a:tblPr/>
              <a:tblGrid>
                <a:gridCol w="2398675">
                  <a:extLst>
                    <a:ext uri="{9D8B030D-6E8A-4147-A177-3AD203B41FA5}">
                      <a16:colId xmlns:a16="http://schemas.microsoft.com/office/drawing/2014/main" val="20000"/>
                    </a:ext>
                  </a:extLst>
                </a:gridCol>
                <a:gridCol w="429031">
                  <a:extLst>
                    <a:ext uri="{9D8B030D-6E8A-4147-A177-3AD203B41FA5}">
                      <a16:colId xmlns:a16="http://schemas.microsoft.com/office/drawing/2014/main" val="20001"/>
                    </a:ext>
                  </a:extLst>
                </a:gridCol>
                <a:gridCol w="5401894">
                  <a:extLst>
                    <a:ext uri="{9D8B030D-6E8A-4147-A177-3AD203B41FA5}">
                      <a16:colId xmlns:a16="http://schemas.microsoft.com/office/drawing/2014/main" val="20002"/>
                    </a:ext>
                  </a:extLst>
                </a:gridCol>
              </a:tblGrid>
              <a:tr h="228599">
                <a:tc>
                  <a:txBody>
                    <a:bodyPr/>
                    <a:lstStyle/>
                    <a:p>
                      <a:pPr algn="r" fontAlgn="ctr"/>
                      <a:r>
                        <a:rPr lang="en-US" sz="1200">
                          <a:effectLst/>
                        </a:rPr>
                        <a:t>Swimlane</a:t>
                      </a:r>
                      <a:endParaRPr lang="en-US">
                        <a:effectLst/>
                      </a:endParaRPr>
                    </a:p>
                  </a:txBody>
                  <a:tcPr marL="31750" marR="31750" marT="31750" marB="31750" anchor="ctr">
                    <a:lnL>
                      <a:noFill/>
                    </a:lnL>
                    <a:lnR>
                      <a:noFill/>
                    </a:lnR>
                    <a:lnT>
                      <a:noFill/>
                    </a:lnT>
                    <a:lnB>
                      <a:noFill/>
                    </a:lnB>
                    <a:solidFill>
                      <a:srgbClr val="B8DFE2"/>
                    </a:solidFill>
                  </a:tcPr>
                </a:tc>
                <a:tc>
                  <a:txBody>
                    <a:bodyPr/>
                    <a:lstStyle/>
                    <a:p>
                      <a:pPr fontAlgn="ctr"/>
                      <a:r>
                        <a:rPr lang="en-US">
                          <a:effectLst/>
                        </a:rPr>
                        <a:t> </a:t>
                      </a:r>
                    </a:p>
                  </a:txBody>
                  <a:tcPr marL="31750" marR="31750" marT="31750" marB="31750" anchor="ctr">
                    <a:lnL>
                      <a:noFill/>
                    </a:lnL>
                    <a:lnR>
                      <a:noFill/>
                    </a:lnR>
                    <a:lnT>
                      <a:noFill/>
                    </a:lnT>
                    <a:lnB>
                      <a:noFill/>
                    </a:lnB>
                    <a:solidFill>
                      <a:srgbClr val="B8DFE2"/>
                    </a:solidFill>
                  </a:tcPr>
                </a:tc>
                <a:tc>
                  <a:txBody>
                    <a:bodyPr/>
                    <a:lstStyle/>
                    <a:p>
                      <a:pPr algn="just" fontAlgn="ctr"/>
                      <a:r>
                        <a:rPr lang="en-US" sz="1200" dirty="0">
                          <a:effectLst/>
                        </a:rPr>
                        <a:t>A </a:t>
                      </a:r>
                      <a:r>
                        <a:rPr lang="en-US" sz="1200" dirty="0" err="1">
                          <a:effectLst/>
                        </a:rPr>
                        <a:t>Swimlane</a:t>
                      </a:r>
                      <a:r>
                        <a:rPr lang="en-US" sz="1200" dirty="0">
                          <a:effectLst/>
                        </a:rPr>
                        <a:t> is a graphical container for partitioning a set of activities from other activities. BPMN has two different types of </a:t>
                      </a:r>
                      <a:r>
                        <a:rPr lang="en-US" sz="1200" dirty="0" err="1">
                          <a:effectLst/>
                        </a:rPr>
                        <a:t>Swimlanes</a:t>
                      </a:r>
                      <a:r>
                        <a:rPr lang="en-US" sz="1200" dirty="0">
                          <a:effectLst/>
                        </a:rPr>
                        <a:t>. See “Pool” and “Lane.”</a:t>
                      </a:r>
                      <a:endParaRPr lang="en-US" dirty="0">
                        <a:effectLst/>
                      </a:endParaRPr>
                    </a:p>
                  </a:txBody>
                  <a:tcPr marL="31750" marR="31750" marT="31750" marB="31750" anchor="ctr">
                    <a:lnL>
                      <a:noFill/>
                    </a:lnL>
                    <a:lnR>
                      <a:noFill/>
                    </a:lnR>
                    <a:lnT>
                      <a:noFill/>
                    </a:lnT>
                    <a:lnB>
                      <a:noFill/>
                    </a:lnB>
                    <a:solidFill>
                      <a:srgbClr val="B8DFE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50885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order delivery</a:t>
            </a:r>
          </a:p>
        </p:txBody>
      </p:sp>
      <p:pic>
        <p:nvPicPr>
          <p:cNvPr id="3" name="Picture 2"/>
          <p:cNvPicPr>
            <a:picLocks noChangeAspect="1"/>
          </p:cNvPicPr>
          <p:nvPr/>
        </p:nvPicPr>
        <p:blipFill>
          <a:blip r:embed="rId2"/>
          <a:stretch>
            <a:fillRect/>
          </a:stretch>
        </p:blipFill>
        <p:spPr>
          <a:xfrm>
            <a:off x="1762125" y="1147763"/>
            <a:ext cx="8667750" cy="4562475"/>
          </a:xfrm>
          <a:prstGeom prst="rect">
            <a:avLst/>
          </a:prstGeom>
        </p:spPr>
      </p:pic>
    </p:spTree>
    <p:extLst>
      <p:ext uri="{BB962C8B-B14F-4D97-AF65-F5344CB8AC3E}">
        <p14:creationId xmlns:p14="http://schemas.microsoft.com/office/powerpoint/2010/main" val="3349637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E56306-EE6D-4081-AA50-CDCA45752E24}"/>
              </a:ext>
            </a:extLst>
          </p:cNvPr>
          <p:cNvPicPr>
            <a:picLocks noChangeAspect="1"/>
          </p:cNvPicPr>
          <p:nvPr/>
        </p:nvPicPr>
        <p:blipFill>
          <a:blip r:embed="rId2"/>
          <a:stretch>
            <a:fillRect/>
          </a:stretch>
        </p:blipFill>
        <p:spPr>
          <a:xfrm>
            <a:off x="0" y="1170719"/>
            <a:ext cx="12192000" cy="4516561"/>
          </a:xfrm>
          <a:prstGeom prst="rect">
            <a:avLst/>
          </a:prstGeom>
        </p:spPr>
      </p:pic>
    </p:spTree>
    <p:extLst>
      <p:ext uri="{BB962C8B-B14F-4D97-AF65-F5344CB8AC3E}">
        <p14:creationId xmlns:p14="http://schemas.microsoft.com/office/powerpoint/2010/main" val="3200979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97042B-839B-4810-96C4-E6C0F7347B8A}"/>
              </a:ext>
            </a:extLst>
          </p:cNvPr>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75035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28245-769C-46B8-8609-D7D92BBF591B}"/>
              </a:ext>
            </a:extLst>
          </p:cNvPr>
          <p:cNvPicPr>
            <a:picLocks noChangeAspect="1"/>
          </p:cNvPicPr>
          <p:nvPr/>
        </p:nvPicPr>
        <p:blipFill>
          <a:blip r:embed="rId2"/>
          <a:stretch>
            <a:fillRect/>
          </a:stretch>
        </p:blipFill>
        <p:spPr>
          <a:xfrm>
            <a:off x="0" y="975235"/>
            <a:ext cx="12192000" cy="4907529"/>
          </a:xfrm>
          <a:prstGeom prst="rect">
            <a:avLst/>
          </a:prstGeom>
        </p:spPr>
      </p:pic>
    </p:spTree>
    <p:extLst>
      <p:ext uri="{BB962C8B-B14F-4D97-AF65-F5344CB8AC3E}">
        <p14:creationId xmlns:p14="http://schemas.microsoft.com/office/powerpoint/2010/main" val="1190007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01F15A-7D00-4FD3-82CF-6371D0E7A5CE}"/>
              </a:ext>
            </a:extLst>
          </p:cNvPr>
          <p:cNvPicPr>
            <a:picLocks noChangeAspect="1"/>
          </p:cNvPicPr>
          <p:nvPr/>
        </p:nvPicPr>
        <p:blipFill>
          <a:blip r:embed="rId2"/>
          <a:stretch>
            <a:fillRect/>
          </a:stretch>
        </p:blipFill>
        <p:spPr>
          <a:xfrm>
            <a:off x="0" y="1088072"/>
            <a:ext cx="12192000" cy="4681856"/>
          </a:xfrm>
          <a:prstGeom prst="rect">
            <a:avLst/>
          </a:prstGeom>
        </p:spPr>
      </p:pic>
    </p:spTree>
    <p:extLst>
      <p:ext uri="{BB962C8B-B14F-4D97-AF65-F5344CB8AC3E}">
        <p14:creationId xmlns:p14="http://schemas.microsoft.com/office/powerpoint/2010/main" val="266971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24596" y="831273"/>
            <a:ext cx="5120640" cy="5320145"/>
          </a:xfrm>
          <a:prstGeom prst="rect">
            <a:avLst/>
          </a:prstGeom>
        </p:spPr>
      </p:pic>
    </p:spTree>
    <p:extLst>
      <p:ext uri="{BB962C8B-B14F-4D97-AF65-F5344CB8AC3E}">
        <p14:creationId xmlns:p14="http://schemas.microsoft.com/office/powerpoint/2010/main" val="32520747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1A197A-22B5-47B2-9060-85D4A93C6C6F}"/>
              </a:ext>
            </a:extLst>
          </p:cNvPr>
          <p:cNvPicPr>
            <a:picLocks noChangeAspect="1"/>
          </p:cNvPicPr>
          <p:nvPr/>
        </p:nvPicPr>
        <p:blipFill>
          <a:blip r:embed="rId2"/>
          <a:stretch>
            <a:fillRect/>
          </a:stretch>
        </p:blipFill>
        <p:spPr>
          <a:xfrm>
            <a:off x="-4028" y="591277"/>
            <a:ext cx="12192000" cy="5675445"/>
          </a:xfrm>
          <a:prstGeom prst="rect">
            <a:avLst/>
          </a:prstGeom>
        </p:spPr>
      </p:pic>
    </p:spTree>
    <p:extLst>
      <p:ext uri="{BB962C8B-B14F-4D97-AF65-F5344CB8AC3E}">
        <p14:creationId xmlns:p14="http://schemas.microsoft.com/office/powerpoint/2010/main" val="3322123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Consensus algorithms</a:t>
            </a:r>
          </a:p>
        </p:txBody>
      </p:sp>
      <p:sp>
        <p:nvSpPr>
          <p:cNvPr id="3" name="Content Placeholder 2"/>
          <p:cNvSpPr>
            <a:spLocks noGrp="1"/>
          </p:cNvSpPr>
          <p:nvPr>
            <p:ph idx="1"/>
          </p:nvPr>
        </p:nvSpPr>
        <p:spPr/>
        <p:txBody>
          <a:bodyPr>
            <a:normAutofit fontScale="85000" lnSpcReduction="20000"/>
          </a:bodyPr>
          <a:lstStyle/>
          <a:p>
            <a:r>
              <a:rPr lang="en-US" dirty="0"/>
              <a:t>How to reach consensus among the untrustworthy nodes is a variant of the </a:t>
            </a:r>
            <a:r>
              <a:rPr lang="en-US" b="1" dirty="0"/>
              <a:t>Byzantine Generals </a:t>
            </a:r>
            <a:r>
              <a:rPr lang="en-US" dirty="0"/>
              <a:t>(BG) Problem. </a:t>
            </a:r>
          </a:p>
          <a:p>
            <a:r>
              <a:rPr lang="en-US" dirty="0"/>
              <a:t>In this problem a group of generals who command a portion of Byzantine army circle a city. Some generals prefer to attack while other generals prefer to retreat. </a:t>
            </a:r>
          </a:p>
          <a:p>
            <a:r>
              <a:rPr lang="en-US" dirty="0"/>
              <a:t>However, the attack would fail if only part of the generals attack the city. Thus, they have to reach an agreement to attack or retreat. </a:t>
            </a:r>
          </a:p>
          <a:p>
            <a:r>
              <a:rPr lang="en-US" dirty="0"/>
              <a:t>How to reach a consensus in distributed environment is a challenge. It is also a challenge for </a:t>
            </a:r>
            <a:r>
              <a:rPr lang="en-US" dirty="0" err="1"/>
              <a:t>blockchain</a:t>
            </a:r>
            <a:r>
              <a:rPr lang="en-US" dirty="0"/>
              <a:t> as the </a:t>
            </a:r>
            <a:r>
              <a:rPr lang="en-US" dirty="0" err="1"/>
              <a:t>blockchain</a:t>
            </a:r>
            <a:r>
              <a:rPr lang="en-US" dirty="0"/>
              <a:t> network is distributed. In blockchain, there is no central node that ensures ledgers on distributed nodes, they are all the same.</a:t>
            </a:r>
          </a:p>
          <a:p>
            <a:r>
              <a:rPr lang="en-US" dirty="0"/>
              <a:t>Some consensus protocol is needed to ensure that ledgers in different nodes are consistent. Several common approaches to reach a consensus are shown in [Zhe17]. One is shown next.</a:t>
            </a:r>
          </a:p>
          <a:p>
            <a:pPr marL="0" indent="0">
              <a:buNone/>
            </a:pPr>
            <a:endParaRPr lang="en-US" dirty="0"/>
          </a:p>
        </p:txBody>
      </p:sp>
    </p:spTree>
    <p:extLst>
      <p:ext uri="{BB962C8B-B14F-4D97-AF65-F5344CB8AC3E}">
        <p14:creationId xmlns:p14="http://schemas.microsoft.com/office/powerpoint/2010/main" val="1197488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 and smart contracts</a:t>
            </a:r>
          </a:p>
        </p:txBody>
      </p:sp>
      <p:sp>
        <p:nvSpPr>
          <p:cNvPr id="3" name="Content Placeholder 2"/>
          <p:cNvSpPr>
            <a:spLocks noGrp="1"/>
          </p:cNvSpPr>
          <p:nvPr>
            <p:ph idx="1"/>
          </p:nvPr>
        </p:nvSpPr>
        <p:spPr/>
        <p:txBody>
          <a:bodyPr/>
          <a:lstStyle/>
          <a:p>
            <a:r>
              <a:rPr lang="en-US" b="1" dirty="0"/>
              <a:t>Transactions</a:t>
            </a:r>
            <a:r>
              <a:rPr lang="en-US" dirty="0"/>
              <a:t> are data packages that store parameters  (money…), and results of function calls (such as from smart contracts)</a:t>
            </a:r>
          </a:p>
          <a:p>
            <a:r>
              <a:rPr lang="en-US" b="1" dirty="0"/>
              <a:t>Smart contracts </a:t>
            </a:r>
            <a:r>
              <a:rPr lang="en-US" dirty="0"/>
              <a:t>were introduced in the second generation of </a:t>
            </a:r>
            <a:r>
              <a:rPr lang="en-US" dirty="0" err="1"/>
              <a:t>blockchains</a:t>
            </a:r>
            <a:r>
              <a:rPr lang="en-US" dirty="0"/>
              <a:t>, e.g. </a:t>
            </a:r>
            <a:r>
              <a:rPr lang="en-US" dirty="0" err="1"/>
              <a:t>Ethereum</a:t>
            </a:r>
            <a:endParaRPr lang="en-US" dirty="0"/>
          </a:p>
          <a:p>
            <a:r>
              <a:rPr lang="en-US" dirty="0"/>
              <a:t>They can express triggers, conditions, and business logic</a:t>
            </a:r>
          </a:p>
          <a:p>
            <a:r>
              <a:rPr lang="en-US" dirty="0"/>
              <a:t>An example of a smart contract is an escrow, which can hold release of funds until the obligations in the contract have been fulfilled </a:t>
            </a:r>
          </a:p>
        </p:txBody>
      </p:sp>
    </p:spTree>
    <p:extLst>
      <p:ext uri="{BB962C8B-B14F-4D97-AF65-F5344CB8AC3E}">
        <p14:creationId xmlns:p14="http://schemas.microsoft.com/office/powerpoint/2010/main" val="877576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Work (</a:t>
            </a:r>
            <a:r>
              <a:rPr lang="en-US" dirty="0" err="1"/>
              <a:t>PoW</a:t>
            </a:r>
            <a:r>
              <a:rPr lang="en-US" dirty="0"/>
              <a:t>) consensus algorithm</a:t>
            </a:r>
          </a:p>
        </p:txBody>
      </p:sp>
      <p:sp>
        <p:nvSpPr>
          <p:cNvPr id="3" name="Content Placeholder 2"/>
          <p:cNvSpPr>
            <a:spLocks noGrp="1"/>
          </p:cNvSpPr>
          <p:nvPr>
            <p:ph idx="1"/>
          </p:nvPr>
        </p:nvSpPr>
        <p:spPr/>
        <p:txBody>
          <a:bodyPr>
            <a:normAutofit fontScale="92500" lnSpcReduction="10000"/>
          </a:bodyPr>
          <a:lstStyle/>
          <a:p>
            <a:r>
              <a:rPr lang="en-US" dirty="0"/>
              <a:t>Used in bitcoin</a:t>
            </a:r>
          </a:p>
          <a:p>
            <a:r>
              <a:rPr lang="en-US" dirty="0"/>
              <a:t>A node of the distributed network is selected to record transactions (randomly or otherwise).</a:t>
            </a:r>
          </a:p>
          <a:p>
            <a:r>
              <a:rPr lang="en-US" dirty="0"/>
              <a:t>Each node calculates the hash value of the block header</a:t>
            </a:r>
          </a:p>
          <a:p>
            <a:r>
              <a:rPr lang="en-US" dirty="0"/>
              <a:t>The block header contains a nonce and miners would change this nonce frequently to get different hash values</a:t>
            </a:r>
          </a:p>
          <a:p>
            <a:r>
              <a:rPr lang="en-US" dirty="0"/>
              <a:t>Consensus requires that the calculated value must be equal or smaller than a given value</a:t>
            </a:r>
          </a:p>
          <a:p>
            <a:r>
              <a:rPr lang="en-US" dirty="0"/>
              <a:t>When a node reaches the target value  it broadcasts it to the other nodes and they must confirm its correctness  (validation)</a:t>
            </a:r>
          </a:p>
          <a:p>
            <a:r>
              <a:rPr lang="en-US" dirty="0"/>
              <a:t>The other nodes must append the validated node to their own </a:t>
            </a:r>
            <a:r>
              <a:rPr lang="en-US" dirty="0" err="1"/>
              <a:t>blockchains</a:t>
            </a:r>
            <a:endParaRPr lang="en-US" dirty="0"/>
          </a:p>
          <a:p>
            <a:endParaRPr lang="en-US" dirty="0"/>
          </a:p>
        </p:txBody>
      </p:sp>
    </p:spTree>
    <p:extLst>
      <p:ext uri="{BB962C8B-B14F-4D97-AF65-F5344CB8AC3E}">
        <p14:creationId xmlns:p14="http://schemas.microsoft.com/office/powerpoint/2010/main" val="557325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problems</a:t>
            </a:r>
          </a:p>
        </p:txBody>
      </p:sp>
      <p:sp>
        <p:nvSpPr>
          <p:cNvPr id="3" name="Content Placeholder 2"/>
          <p:cNvSpPr>
            <a:spLocks noGrp="1"/>
          </p:cNvSpPr>
          <p:nvPr>
            <p:ph idx="1"/>
          </p:nvPr>
        </p:nvSpPr>
        <p:spPr/>
        <p:txBody>
          <a:bodyPr/>
          <a:lstStyle/>
          <a:p>
            <a:r>
              <a:rPr lang="en-US" b="1" dirty="0"/>
              <a:t>Scalability</a:t>
            </a:r>
            <a:r>
              <a:rPr lang="en-US" dirty="0"/>
              <a:t>—Each node has to keep all transactions to validate them; this also slows down the transaction rate, 7 TX/sec in bitcoin. </a:t>
            </a:r>
          </a:p>
          <a:p>
            <a:r>
              <a:rPr lang="en-US" b="1" dirty="0"/>
              <a:t>Privacy</a:t>
            </a:r>
            <a:r>
              <a:rPr lang="en-US" dirty="0"/>
              <a:t>—User privacy can be preserved but not transactional privacy. Several anonymization schemes are being considered.</a:t>
            </a:r>
          </a:p>
          <a:p>
            <a:r>
              <a:rPr lang="en-US" b="1" dirty="0"/>
              <a:t>Selfish mining</a:t>
            </a:r>
            <a:r>
              <a:rPr lang="en-US" dirty="0"/>
              <a:t>—Selfish miners can keep their mined blocks without broadcasting.</a:t>
            </a:r>
          </a:p>
        </p:txBody>
      </p:sp>
    </p:spTree>
    <p:extLst>
      <p:ext uri="{BB962C8B-B14F-4D97-AF65-F5344CB8AC3E}">
        <p14:creationId xmlns:p14="http://schemas.microsoft.com/office/powerpoint/2010/main" val="3716243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t>
            </a:r>
            <a:r>
              <a:rPr lang="en-US" dirty="0" err="1"/>
              <a:t>Blockchain</a:t>
            </a:r>
            <a:r>
              <a:rPr lang="en-US" dirty="0"/>
              <a:t> as a Service (</a:t>
            </a:r>
            <a:r>
              <a:rPr lang="en-US" dirty="0" err="1"/>
              <a:t>BaaS</a:t>
            </a:r>
            <a:r>
              <a:rPr lang="en-US" dirty="0"/>
              <a:t>)</a:t>
            </a:r>
          </a:p>
        </p:txBody>
      </p:sp>
      <p:sp>
        <p:nvSpPr>
          <p:cNvPr id="3" name="Content Placeholder 2"/>
          <p:cNvSpPr>
            <a:spLocks noGrp="1"/>
          </p:cNvSpPr>
          <p:nvPr>
            <p:ph idx="1"/>
          </p:nvPr>
        </p:nvSpPr>
        <p:spPr/>
        <p:txBody>
          <a:bodyPr>
            <a:normAutofit fontScale="92500" lnSpcReduction="20000"/>
          </a:bodyPr>
          <a:lstStyle/>
          <a:p>
            <a:r>
              <a:rPr lang="en-US" dirty="0"/>
              <a:t>Microsoft</a:t>
            </a:r>
          </a:p>
          <a:p>
            <a:r>
              <a:rPr lang="en-US" dirty="0"/>
              <a:t>Hewlett Packard</a:t>
            </a:r>
          </a:p>
          <a:p>
            <a:r>
              <a:rPr lang="en-US" dirty="0"/>
              <a:t>Baidu</a:t>
            </a:r>
          </a:p>
          <a:p>
            <a:r>
              <a:rPr lang="en-US" dirty="0"/>
              <a:t>Oracle </a:t>
            </a:r>
          </a:p>
          <a:p>
            <a:r>
              <a:rPr lang="en-US" dirty="0"/>
              <a:t>IBM</a:t>
            </a:r>
          </a:p>
          <a:p>
            <a:r>
              <a:rPr lang="en-US" dirty="0"/>
              <a:t>SAP</a:t>
            </a:r>
          </a:p>
          <a:p>
            <a:r>
              <a:rPr lang="en-US" dirty="0" err="1"/>
              <a:t>Stratis</a:t>
            </a:r>
            <a:endParaRPr lang="en-US" dirty="0"/>
          </a:p>
          <a:p>
            <a:r>
              <a:rPr lang="en-US" dirty="0" err="1"/>
              <a:t>Tencent</a:t>
            </a:r>
            <a:endParaRPr lang="en-US" dirty="0"/>
          </a:p>
          <a:p>
            <a:r>
              <a:rPr lang="en-US" dirty="0"/>
              <a:t>Amazon AWS</a:t>
            </a:r>
          </a:p>
          <a:p>
            <a:r>
              <a:rPr lang="en-US" dirty="0"/>
              <a:t>Google </a:t>
            </a:r>
          </a:p>
          <a:p>
            <a:endParaRPr lang="en-US" dirty="0"/>
          </a:p>
        </p:txBody>
      </p:sp>
    </p:spTree>
    <p:extLst>
      <p:ext uri="{BB962C8B-B14F-4D97-AF65-F5344CB8AC3E}">
        <p14:creationId xmlns:p14="http://schemas.microsoft.com/office/powerpoint/2010/main" val="1862384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47AB3-D8AC-4A5C-BFC3-E34E302282CE}"/>
              </a:ext>
            </a:extLst>
          </p:cNvPr>
          <p:cNvSpPr>
            <a:spLocks noGrp="1"/>
          </p:cNvSpPr>
          <p:nvPr>
            <p:ph type="title"/>
          </p:nvPr>
        </p:nvSpPr>
        <p:spPr/>
        <p:txBody>
          <a:bodyPr/>
          <a:lstStyle/>
          <a:p>
            <a:r>
              <a:rPr lang="en-US" dirty="0"/>
              <a:t>Uses of blockchain</a:t>
            </a:r>
          </a:p>
        </p:txBody>
      </p:sp>
      <p:sp>
        <p:nvSpPr>
          <p:cNvPr id="3" name="Content Placeholder 2">
            <a:extLst>
              <a:ext uri="{FF2B5EF4-FFF2-40B4-BE49-F238E27FC236}">
                <a16:creationId xmlns:a16="http://schemas.microsoft.com/office/drawing/2014/main" id="{3C8680A2-99C8-4735-87D2-CD81E8A4DD13}"/>
              </a:ext>
            </a:extLst>
          </p:cNvPr>
          <p:cNvSpPr>
            <a:spLocks noGrp="1"/>
          </p:cNvSpPr>
          <p:nvPr>
            <p:ph idx="1"/>
          </p:nvPr>
        </p:nvSpPr>
        <p:spPr/>
        <p:txBody>
          <a:bodyPr>
            <a:normAutofit lnSpcReduction="10000"/>
          </a:bodyPr>
          <a:lstStyle/>
          <a:p>
            <a:r>
              <a:rPr lang="en-US" dirty="0"/>
              <a:t>Cryptocurrencies</a:t>
            </a:r>
          </a:p>
          <a:p>
            <a:r>
              <a:rPr lang="en-US" dirty="0"/>
              <a:t>Money Ledgers</a:t>
            </a:r>
          </a:p>
          <a:p>
            <a:r>
              <a:rPr lang="en-US" dirty="0"/>
              <a:t>Software architectural connector</a:t>
            </a:r>
          </a:p>
          <a:p>
            <a:r>
              <a:rPr lang="en-US" dirty="0"/>
              <a:t>Reliably collecting and preserving data used in science experiments</a:t>
            </a:r>
          </a:p>
          <a:p>
            <a:r>
              <a:rPr lang="en-US" dirty="0"/>
              <a:t>Trust issues in supply chain management</a:t>
            </a:r>
          </a:p>
          <a:p>
            <a:r>
              <a:rPr lang="en-US" dirty="0"/>
              <a:t>Reliable voting</a:t>
            </a:r>
          </a:p>
          <a:p>
            <a:r>
              <a:rPr lang="en-US" dirty="0"/>
              <a:t>Collection of data for smart cities</a:t>
            </a:r>
          </a:p>
          <a:p>
            <a:r>
              <a:rPr lang="en-US" dirty="0"/>
              <a:t>Cloud enabled IoT architecture</a:t>
            </a:r>
          </a:p>
          <a:p>
            <a:r>
              <a:rPr lang="en-US" dirty="0"/>
              <a:t>Smart home services and control</a:t>
            </a:r>
          </a:p>
          <a:p>
            <a:pPr marL="0" indent="0">
              <a:buNone/>
            </a:pPr>
            <a:endParaRPr lang="en-US" dirty="0"/>
          </a:p>
        </p:txBody>
      </p:sp>
    </p:spTree>
    <p:extLst>
      <p:ext uri="{BB962C8B-B14F-4D97-AF65-F5344CB8AC3E}">
        <p14:creationId xmlns:p14="http://schemas.microsoft.com/office/powerpoint/2010/main" val="2871911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49A9-C775-42DF-B49C-4344AF7DB3EC}"/>
              </a:ext>
            </a:extLst>
          </p:cNvPr>
          <p:cNvSpPr>
            <a:spLocks noGrp="1"/>
          </p:cNvSpPr>
          <p:nvPr>
            <p:ph type="title"/>
          </p:nvPr>
        </p:nvSpPr>
        <p:spPr/>
        <p:txBody>
          <a:bodyPr/>
          <a:lstStyle/>
          <a:p>
            <a:r>
              <a:rPr lang="en-US" dirty="0"/>
              <a:t>Security attacks</a:t>
            </a:r>
          </a:p>
        </p:txBody>
      </p:sp>
      <p:sp>
        <p:nvSpPr>
          <p:cNvPr id="3" name="Content Placeholder 2">
            <a:extLst>
              <a:ext uri="{FF2B5EF4-FFF2-40B4-BE49-F238E27FC236}">
                <a16:creationId xmlns:a16="http://schemas.microsoft.com/office/drawing/2014/main" id="{5B4E635D-5AEC-4ABD-8C78-1AE0CA420145}"/>
              </a:ext>
            </a:extLst>
          </p:cNvPr>
          <p:cNvSpPr>
            <a:spLocks noGrp="1"/>
          </p:cNvSpPr>
          <p:nvPr>
            <p:ph idx="1"/>
          </p:nvPr>
        </p:nvSpPr>
        <p:spPr/>
        <p:txBody>
          <a:bodyPr/>
          <a:lstStyle/>
          <a:p>
            <a:r>
              <a:rPr lang="en-US" dirty="0" err="1"/>
              <a:t>Cryptojacking</a:t>
            </a:r>
            <a:endParaRPr lang="en-US" dirty="0"/>
          </a:p>
          <a:p>
            <a:r>
              <a:rPr lang="en-US" dirty="0"/>
              <a:t>DDoS</a:t>
            </a:r>
          </a:p>
          <a:p>
            <a:r>
              <a:rPr lang="en-US" dirty="0"/>
              <a:t>Eclipse [Hei15]</a:t>
            </a:r>
          </a:p>
          <a:p>
            <a:r>
              <a:rPr lang="en-US" dirty="0"/>
              <a:t>Quantum [Agg18]</a:t>
            </a:r>
          </a:p>
          <a:p>
            <a:endParaRPr lang="en-US" dirty="0"/>
          </a:p>
        </p:txBody>
      </p:sp>
    </p:spTree>
    <p:extLst>
      <p:ext uri="{BB962C8B-B14F-4D97-AF65-F5344CB8AC3E}">
        <p14:creationId xmlns:p14="http://schemas.microsoft.com/office/powerpoint/2010/main" val="111689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4656F-8521-48E9-9D6B-4E9BE39DD3D2}"/>
              </a:ext>
            </a:extLst>
          </p:cNvPr>
          <p:cNvSpPr>
            <a:spLocks noGrp="1"/>
          </p:cNvSpPr>
          <p:nvPr>
            <p:ph type="title"/>
          </p:nvPr>
        </p:nvSpPr>
        <p:spPr/>
        <p:txBody>
          <a:bodyPr>
            <a:normAutofit fontScale="90000"/>
          </a:bodyPr>
          <a:lstStyle/>
          <a:p>
            <a:br>
              <a:rPr lang="en-US" sz="1600" dirty="0"/>
            </a:br>
            <a:br>
              <a:rPr lang="en-US" sz="1600" dirty="0"/>
            </a:br>
            <a:br>
              <a:rPr lang="en-US" sz="1600" dirty="0"/>
            </a:br>
            <a:br>
              <a:rPr lang="en-US" sz="1600" dirty="0"/>
            </a:br>
            <a:br>
              <a:rPr lang="en-US" sz="1600" dirty="0"/>
            </a:br>
            <a:br>
              <a:rPr lang="en-US" sz="1600" dirty="0"/>
            </a:br>
            <a:br>
              <a:rPr lang="en-US" sz="1600" dirty="0"/>
            </a:br>
            <a:r>
              <a:rPr lang="en-US" sz="3100" dirty="0" err="1"/>
              <a:t>Cryptojacking</a:t>
            </a:r>
            <a:br>
              <a:rPr lang="en-US" sz="1600" dirty="0"/>
            </a:br>
            <a:r>
              <a:rPr lang="en-US" sz="1600" dirty="0"/>
              <a:t>https://nakedsecurity.sophos.com/2018/11/12/headmaster-fired-over-cryptocoin-mining-on-the-schools-dime/?utm_source=Naked+Security+-+Sophos+List&amp;utm_campaign=505a541255-Naked+Security+daily+news+email&amp;utm_medium=email&amp;utm_term=0_31623bb782-505a541255-455135885</a:t>
            </a:r>
            <a:br>
              <a:rPr lang="en-US" sz="1600" dirty="0"/>
            </a:br>
            <a:br>
              <a:rPr lang="en-US" dirty="0"/>
            </a:br>
            <a:endParaRPr lang="en-US" dirty="0"/>
          </a:p>
        </p:txBody>
      </p:sp>
      <p:sp>
        <p:nvSpPr>
          <p:cNvPr id="3" name="Content Placeholder 2">
            <a:extLst>
              <a:ext uri="{FF2B5EF4-FFF2-40B4-BE49-F238E27FC236}">
                <a16:creationId xmlns:a16="http://schemas.microsoft.com/office/drawing/2014/main" id="{2CB69B1B-BC01-4FF5-A6E3-C7B93EBB847C}"/>
              </a:ext>
            </a:extLst>
          </p:cNvPr>
          <p:cNvSpPr>
            <a:spLocks noGrp="1"/>
          </p:cNvSpPr>
          <p:nvPr>
            <p:ph idx="1"/>
          </p:nvPr>
        </p:nvSpPr>
        <p:spPr>
          <a:xfrm>
            <a:off x="866398" y="1825625"/>
            <a:ext cx="10515600" cy="4351338"/>
          </a:xfrm>
        </p:spPr>
        <p:txBody>
          <a:bodyPr>
            <a:normAutofit fontScale="70000" lnSpcReduction="20000"/>
          </a:bodyPr>
          <a:lstStyle/>
          <a:p>
            <a:pPr fontAlgn="base"/>
            <a:r>
              <a:rPr lang="en-US" sz="3100" dirty="0"/>
              <a:t>To make real money with coin mining, you need a lot of electricity to deliver a whole lot of processing power on a whole lot of computers.</a:t>
            </a:r>
          </a:p>
          <a:p>
            <a:pPr fontAlgn="base"/>
            <a:r>
              <a:rPr lang="en-US" sz="3100" dirty="0"/>
              <a:t>You’ve got options: you can rent space in a giant coin mining server farm – for example, in Iceland, where electricity is cheap, the weather is cold enough to stop your computers from melting down, and where mining zapped</a:t>
            </a:r>
            <a:r>
              <a:rPr lang="en-US" sz="3100" dirty="0">
                <a:hlinkClick r:id="rId2" tooltip="Naked Security: Bitcoin mining to zap more energy than households in Iceland this year"/>
              </a:rPr>
              <a:t> more energy than households</a:t>
            </a:r>
            <a:r>
              <a:rPr lang="en-US" sz="3100" dirty="0"/>
              <a:t> this year.</a:t>
            </a:r>
          </a:p>
          <a:p>
            <a:pPr fontAlgn="base"/>
            <a:r>
              <a:rPr lang="en-US" sz="3100" dirty="0"/>
              <a:t>Then again, you can just steal other people’s electricity, by plugging into their outlets. But as those arrested for doing this will surely attest, that’s got the downside of being conspicuous.</a:t>
            </a:r>
          </a:p>
          <a:p>
            <a:pPr fontAlgn="base"/>
            <a:r>
              <a:rPr lang="en-US" sz="3100" dirty="0"/>
              <a:t>That’s one reason why there’s arisen a newish form of malware called </a:t>
            </a:r>
            <a:r>
              <a:rPr lang="en-US" sz="3100" b="1" dirty="0" err="1"/>
              <a:t>cryptojacking</a:t>
            </a:r>
            <a:r>
              <a:rPr lang="en-US" sz="3100" dirty="0"/>
              <a:t>: the theft of electricity, processing power and air conditioning by inflicting malware that sneaks </a:t>
            </a:r>
            <a:r>
              <a:rPr lang="en-US" sz="3100" dirty="0" err="1"/>
              <a:t>cryptominers</a:t>
            </a:r>
            <a:r>
              <a:rPr lang="en-US" sz="3100" dirty="0"/>
              <a:t> into networks, browsers, </a:t>
            </a:r>
            <a:r>
              <a:rPr lang="en-US" sz="3100" dirty="0">
                <a:hlinkClick r:id="rId3"/>
              </a:rPr>
              <a:t>coffee shops</a:t>
            </a:r>
            <a:r>
              <a:rPr lang="en-US" sz="3100" dirty="0"/>
              <a:t>, and more.</a:t>
            </a:r>
          </a:p>
          <a:p>
            <a:pPr fontAlgn="base"/>
            <a:r>
              <a:rPr lang="en-US" sz="3100" dirty="0"/>
              <a:t>More: https://www.sophos.com/en-us/medialibrary/PDFs/technical-papers/sophos-coinminer-and-other-malicious-cryptominers-tpna.aspx</a:t>
            </a:r>
          </a:p>
          <a:p>
            <a:pPr marL="0" indent="0">
              <a:buNone/>
            </a:pPr>
            <a:endParaRPr lang="en-US" dirty="0"/>
          </a:p>
        </p:txBody>
      </p:sp>
    </p:spTree>
    <p:extLst>
      <p:ext uri="{BB962C8B-B14F-4D97-AF65-F5344CB8AC3E}">
        <p14:creationId xmlns:p14="http://schemas.microsoft.com/office/powerpoint/2010/main" val="322961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FC36FF-AAE3-4767-A061-E04C51E2C05F}"/>
              </a:ext>
            </a:extLst>
          </p:cNvPr>
          <p:cNvSpPr>
            <a:spLocks noGrp="1"/>
          </p:cNvSpPr>
          <p:nvPr>
            <p:ph type="title"/>
          </p:nvPr>
        </p:nvSpPr>
        <p:spPr>
          <a:xfrm>
            <a:off x="834172" y="365125"/>
            <a:ext cx="10515600" cy="1325563"/>
          </a:xfrm>
        </p:spPr>
        <p:txBody>
          <a:bodyPr/>
          <a:lstStyle/>
          <a:p>
            <a:r>
              <a:rPr lang="en-US" dirty="0"/>
              <a:t>DDoS attack on bitcoin</a:t>
            </a:r>
          </a:p>
        </p:txBody>
      </p:sp>
      <p:sp>
        <p:nvSpPr>
          <p:cNvPr id="6" name="Content Placeholder 5">
            <a:extLst>
              <a:ext uri="{FF2B5EF4-FFF2-40B4-BE49-F238E27FC236}">
                <a16:creationId xmlns:a16="http://schemas.microsoft.com/office/drawing/2014/main" id="{04274976-1BD6-4326-81B3-C79D5EE796AA}"/>
              </a:ext>
            </a:extLst>
          </p:cNvPr>
          <p:cNvSpPr>
            <a:spLocks noGrp="1"/>
          </p:cNvSpPr>
          <p:nvPr>
            <p:ph idx="1"/>
          </p:nvPr>
        </p:nvSpPr>
        <p:spPr/>
        <p:txBody>
          <a:bodyPr>
            <a:normAutofit fontScale="92500" lnSpcReduction="10000"/>
          </a:bodyPr>
          <a:lstStyle/>
          <a:p>
            <a:pPr fontAlgn="base"/>
            <a:r>
              <a:rPr lang="en-US" dirty="0"/>
              <a:t>Bitcoin miners could have brought down the entire blockchain by flooding full node operators with traffic, via a Distributed Denial-of-Service (DDoS) attack.</a:t>
            </a:r>
          </a:p>
          <a:p>
            <a:pPr fontAlgn="base"/>
            <a:r>
              <a:rPr lang="en-US" dirty="0"/>
              <a:t>“A denial-of-service vulnerability (CVE-2018-17144) exploitable by miners has been discovered in Bitcoin Core versions 0.14.0 up to 0.16.2.”  “It is recommended to upgrade any of the vulnerable versions to 0.16.3 as soon as possible.”</a:t>
            </a:r>
          </a:p>
          <a:p>
            <a:pPr fontAlgn="base"/>
            <a:r>
              <a:rPr lang="en-US" dirty="0"/>
              <a:t>Developers have issued a patch for anyone running nodes, along with an appeal to update the software immediately.</a:t>
            </a:r>
          </a:p>
          <a:p>
            <a:pPr fontAlgn="base"/>
            <a:r>
              <a:rPr lang="en-US" dirty="0"/>
              <a:t>As far as the attack vector in question goes, there’s a catch: anyone trying to bring down Bitcoin would have to sacrifice almost $80,000 worth of Bitcoin in order do it.</a:t>
            </a:r>
          </a:p>
          <a:p>
            <a:endParaRPr lang="en-US" dirty="0"/>
          </a:p>
        </p:txBody>
      </p:sp>
    </p:spTree>
    <p:extLst>
      <p:ext uri="{BB962C8B-B14F-4D97-AF65-F5344CB8AC3E}">
        <p14:creationId xmlns:p14="http://schemas.microsoft.com/office/powerpoint/2010/main" val="2399804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attack [Hei15]</a:t>
            </a:r>
          </a:p>
        </p:txBody>
      </p:sp>
      <p:sp>
        <p:nvSpPr>
          <p:cNvPr id="3" name="Content Placeholder 2"/>
          <p:cNvSpPr>
            <a:spLocks noGrp="1"/>
          </p:cNvSpPr>
          <p:nvPr>
            <p:ph idx="1"/>
          </p:nvPr>
        </p:nvSpPr>
        <p:spPr/>
        <p:txBody>
          <a:bodyPr/>
          <a:lstStyle/>
          <a:p>
            <a:r>
              <a:rPr lang="en-US" dirty="0"/>
              <a:t>The attacker monopolizes all of the victim’s incoming and outgoing connections, thus isolating the victim from the rest of its peers in the network. </a:t>
            </a:r>
          </a:p>
          <a:p>
            <a:r>
              <a:rPr lang="en-US" dirty="0"/>
              <a:t>The attacker can then filter the victim’s view of the </a:t>
            </a:r>
            <a:r>
              <a:rPr lang="en-US" dirty="0" err="1"/>
              <a:t>blockchain</a:t>
            </a:r>
            <a:r>
              <a:rPr lang="en-US" dirty="0"/>
              <a:t>, force the victim to waste compute power on obsolete views of the </a:t>
            </a:r>
            <a:r>
              <a:rPr lang="en-US" dirty="0" err="1"/>
              <a:t>blockchain</a:t>
            </a:r>
            <a:r>
              <a:rPr lang="en-US" dirty="0"/>
              <a:t>, or coopt the victim’s compute power for its own nefarious purposes.</a:t>
            </a:r>
          </a:p>
        </p:txBody>
      </p:sp>
    </p:spTree>
    <p:extLst>
      <p:ext uri="{BB962C8B-B14F-4D97-AF65-F5344CB8AC3E}">
        <p14:creationId xmlns:p14="http://schemas.microsoft.com/office/powerpoint/2010/main" val="3738446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E2F9D-4DD8-4F0D-A783-4DF3A53FC4AF}"/>
              </a:ext>
            </a:extLst>
          </p:cNvPr>
          <p:cNvSpPr>
            <a:spLocks noGrp="1"/>
          </p:cNvSpPr>
          <p:nvPr>
            <p:ph type="title"/>
          </p:nvPr>
        </p:nvSpPr>
        <p:spPr/>
        <p:txBody>
          <a:bodyPr/>
          <a:lstStyle/>
          <a:p>
            <a:r>
              <a:rPr lang="en-US" dirty="0"/>
              <a:t>Quantum attacks [Agg17]</a:t>
            </a:r>
          </a:p>
        </p:txBody>
      </p:sp>
      <p:sp>
        <p:nvSpPr>
          <p:cNvPr id="3" name="Content Placeholder 2">
            <a:extLst>
              <a:ext uri="{FF2B5EF4-FFF2-40B4-BE49-F238E27FC236}">
                <a16:creationId xmlns:a16="http://schemas.microsoft.com/office/drawing/2014/main" id="{6470942C-BA18-4E76-A2DE-004F809A6AC5}"/>
              </a:ext>
            </a:extLst>
          </p:cNvPr>
          <p:cNvSpPr>
            <a:spLocks noGrp="1"/>
          </p:cNvSpPr>
          <p:nvPr>
            <p:ph idx="1"/>
          </p:nvPr>
        </p:nvSpPr>
        <p:spPr/>
        <p:txBody>
          <a:bodyPr/>
          <a:lstStyle/>
          <a:p>
            <a:r>
              <a:rPr lang="en-US" dirty="0"/>
              <a:t>Cryptocurrencies could be attacked using quantum computers.</a:t>
            </a:r>
          </a:p>
          <a:p>
            <a:r>
              <a:rPr lang="en-US" dirty="0"/>
              <a:t>This paper finds that the </a:t>
            </a:r>
            <a:r>
              <a:rPr lang="en-US" dirty="0" err="1"/>
              <a:t>PoW</a:t>
            </a:r>
            <a:r>
              <a:rPr lang="en-US" dirty="0"/>
              <a:t> used in Bitcoin is relatively resistant to attack by quantum computers</a:t>
            </a:r>
          </a:p>
          <a:p>
            <a:r>
              <a:rPr lang="en-US" dirty="0"/>
              <a:t>However, the elliptic curve signature used in Bitcoin is at risk and could be broken in about 10 years</a:t>
            </a:r>
          </a:p>
          <a:p>
            <a:r>
              <a:rPr lang="en-US" dirty="0"/>
              <a:t>An alternative </a:t>
            </a:r>
            <a:r>
              <a:rPr lang="en-US" dirty="0" err="1"/>
              <a:t>PoW</a:t>
            </a:r>
            <a:r>
              <a:rPr lang="en-US" dirty="0"/>
              <a:t> is proposed (Momentum), which is based on finding collisions in a hash function. </a:t>
            </a:r>
          </a:p>
        </p:txBody>
      </p:sp>
    </p:spTree>
    <p:extLst>
      <p:ext uri="{BB962C8B-B14F-4D97-AF65-F5344CB8AC3E}">
        <p14:creationId xmlns:p14="http://schemas.microsoft.com/office/powerpoint/2010/main" val="463216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Big Data</a:t>
            </a:r>
          </a:p>
        </p:txBody>
      </p:sp>
      <p:sp>
        <p:nvSpPr>
          <p:cNvPr id="3" name="Content Placeholder 2"/>
          <p:cNvSpPr>
            <a:spLocks noGrp="1"/>
          </p:cNvSpPr>
          <p:nvPr>
            <p:ph idx="1"/>
          </p:nvPr>
        </p:nvSpPr>
        <p:spPr/>
        <p:txBody>
          <a:bodyPr/>
          <a:lstStyle/>
          <a:p>
            <a:pPr marL="0" indent="0">
              <a:buNone/>
            </a:pPr>
            <a:r>
              <a:rPr lang="en-US" dirty="0"/>
              <a:t>Big Data implies a change compared to traditional techniques in three different ways: </a:t>
            </a:r>
          </a:p>
          <a:p>
            <a:r>
              <a:rPr lang="en-US" dirty="0"/>
              <a:t>the amount of data (</a:t>
            </a:r>
            <a:r>
              <a:rPr lang="en-US" b="1" dirty="0"/>
              <a:t>volume</a:t>
            </a:r>
            <a:r>
              <a:rPr lang="en-US" dirty="0"/>
              <a:t>), </a:t>
            </a:r>
          </a:p>
          <a:p>
            <a:r>
              <a:rPr lang="en-US" dirty="0"/>
              <a:t>the rate of generation and transmission of data (</a:t>
            </a:r>
            <a:r>
              <a:rPr lang="en-US" b="1" dirty="0"/>
              <a:t>velocity</a:t>
            </a:r>
            <a:r>
              <a:rPr lang="en-US" dirty="0"/>
              <a:t>)</a:t>
            </a:r>
          </a:p>
          <a:p>
            <a:r>
              <a:rPr lang="en-US" dirty="0"/>
              <a:t>the heterogeneity of the types of structured and unstructured data that it can handle (</a:t>
            </a:r>
            <a:r>
              <a:rPr lang="en-US" b="1" dirty="0"/>
              <a:t>variety</a:t>
            </a:r>
            <a:r>
              <a:rPr lang="en-US" dirty="0"/>
              <a:t>) </a:t>
            </a:r>
          </a:p>
          <a:p>
            <a:pPr marL="0" indent="0">
              <a:buNone/>
            </a:pPr>
            <a:r>
              <a:rPr lang="en-US" dirty="0"/>
              <a:t>These properties are known as the three Vs of Big Data. </a:t>
            </a:r>
          </a:p>
        </p:txBody>
      </p:sp>
    </p:spTree>
    <p:extLst>
      <p:ext uri="{BB962C8B-B14F-4D97-AF65-F5344CB8AC3E}">
        <p14:creationId xmlns:p14="http://schemas.microsoft.com/office/powerpoint/2010/main" val="379569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r>
              <a:rPr lang="en-US" dirty="0"/>
              <a:t>  </a:t>
            </a:r>
            <a:r>
              <a:rPr lang="en-US" sz="3200" dirty="0"/>
              <a:t>[Swa14, XuX17, Zhe17]</a:t>
            </a:r>
          </a:p>
        </p:txBody>
      </p:sp>
      <p:sp>
        <p:nvSpPr>
          <p:cNvPr id="3" name="Content Placeholder 2"/>
          <p:cNvSpPr>
            <a:spLocks noGrp="1"/>
          </p:cNvSpPr>
          <p:nvPr>
            <p:ph idx="1"/>
          </p:nvPr>
        </p:nvSpPr>
        <p:spPr/>
        <p:txBody>
          <a:bodyPr>
            <a:normAutofit fontScale="92500" lnSpcReduction="10000"/>
          </a:bodyPr>
          <a:lstStyle/>
          <a:p>
            <a:r>
              <a:rPr lang="en-US" dirty="0"/>
              <a:t>Each block typically contains a crypto hash of the previous block, a timestamp and transaction data.</a:t>
            </a:r>
          </a:p>
          <a:p>
            <a:r>
              <a:rPr lang="en-US" b="1" dirty="0"/>
              <a:t>By design, a </a:t>
            </a:r>
            <a:r>
              <a:rPr lang="en-US" b="1" dirty="0" err="1"/>
              <a:t>blockchain</a:t>
            </a:r>
            <a:r>
              <a:rPr lang="en-US" b="1" dirty="0"/>
              <a:t> is inherently resistant to modification of the data</a:t>
            </a:r>
            <a:r>
              <a:rPr lang="en-US" dirty="0"/>
              <a:t>. It is "an open, distributed ledger that can record transactions between two parties efficiently and in a verifiable and permanent way".</a:t>
            </a:r>
          </a:p>
          <a:p>
            <a:r>
              <a:rPr lang="en-US" dirty="0"/>
              <a:t>For use as a distributed ledger, a </a:t>
            </a:r>
            <a:r>
              <a:rPr lang="en-US" dirty="0" err="1"/>
              <a:t>blockchain</a:t>
            </a:r>
            <a:r>
              <a:rPr lang="en-US" dirty="0"/>
              <a:t> is typically </a:t>
            </a:r>
            <a:r>
              <a:rPr lang="en-US" b="1" dirty="0"/>
              <a:t>managed by a peer-to-peer network </a:t>
            </a:r>
            <a:r>
              <a:rPr lang="en-US" dirty="0"/>
              <a:t>collectively adhering to a protocol for inter-node communication and for validating new blocks.</a:t>
            </a:r>
          </a:p>
          <a:p>
            <a:r>
              <a:rPr lang="en-US" b="1" dirty="0"/>
              <a:t>Once recorded, the data in any given block cannot be altered retroactively </a:t>
            </a:r>
            <a:r>
              <a:rPr lang="en-US" dirty="0"/>
              <a:t>without the alteration of all subsequent blocks, which requires collusion of the network majority.</a:t>
            </a:r>
          </a:p>
        </p:txBody>
      </p:sp>
    </p:spTree>
    <p:extLst>
      <p:ext uri="{BB962C8B-B14F-4D97-AF65-F5344CB8AC3E}">
        <p14:creationId xmlns:p14="http://schemas.microsoft.com/office/powerpoint/2010/main" val="1466779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the NIST RA</a:t>
            </a:r>
          </a:p>
        </p:txBody>
      </p:sp>
      <p:sp>
        <p:nvSpPr>
          <p:cNvPr id="3" name="Content Placeholder 2"/>
          <p:cNvSpPr>
            <a:spLocks noGrp="1"/>
          </p:cNvSpPr>
          <p:nvPr>
            <p:ph idx="1"/>
          </p:nvPr>
        </p:nvSpPr>
        <p:spPr/>
        <p:txBody>
          <a:bodyPr>
            <a:normAutofit lnSpcReduction="10000"/>
          </a:bodyPr>
          <a:lstStyle/>
          <a:p>
            <a:r>
              <a:rPr lang="en-US" b="1" dirty="0"/>
              <a:t>System Orchestrator </a:t>
            </a:r>
            <a:r>
              <a:rPr lang="en-US" dirty="0"/>
              <a:t>(SO): it is one of the most important components of a Big Data ecosystem because it is the one in charge of defining and integrating the required data application activities into the ecosystem</a:t>
            </a:r>
          </a:p>
          <a:p>
            <a:r>
              <a:rPr lang="en-US" dirty="0"/>
              <a:t>The main purpose of this component is the configuration and management of the other components of the Big Data architecture. </a:t>
            </a:r>
          </a:p>
          <a:p>
            <a:r>
              <a:rPr lang="en-US" dirty="0"/>
              <a:t>In an enterprise, this function is typically centralized and can be mapped to the traditional role of system governor which provides the supervision of the requirements and constraints that the Big Data must fulfill; for example, policies, architecture, or business requirements. </a:t>
            </a:r>
          </a:p>
          <a:p>
            <a:endParaRPr lang="en-US" dirty="0"/>
          </a:p>
        </p:txBody>
      </p:sp>
    </p:spTree>
    <p:extLst>
      <p:ext uri="{BB962C8B-B14F-4D97-AF65-F5344CB8AC3E}">
        <p14:creationId xmlns:p14="http://schemas.microsoft.com/office/powerpoint/2010/main" val="3717761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Provider and Big Data Application Provider</a:t>
            </a:r>
          </a:p>
        </p:txBody>
      </p:sp>
      <p:sp>
        <p:nvSpPr>
          <p:cNvPr id="3" name="Content Placeholder 2"/>
          <p:cNvSpPr>
            <a:spLocks noGrp="1"/>
          </p:cNvSpPr>
          <p:nvPr>
            <p:ph idx="1"/>
          </p:nvPr>
        </p:nvSpPr>
        <p:spPr/>
        <p:txBody>
          <a:bodyPr>
            <a:normAutofit fontScale="92500" lnSpcReduction="10000"/>
          </a:bodyPr>
          <a:lstStyle/>
          <a:p>
            <a:pPr lvl="0"/>
            <a:r>
              <a:rPr lang="en-US" b="1" dirty="0"/>
              <a:t>Data Provider </a:t>
            </a:r>
            <a:r>
              <a:rPr lang="en-US" dirty="0"/>
              <a:t>(DP): Oversees feeding the Big Data ecosystem with new data. In order to accomplish that goal, the Data Provider has a collection of interfaces, or services, between the Big Data and the data sources. </a:t>
            </a:r>
          </a:p>
          <a:p>
            <a:pPr lvl="0"/>
            <a:r>
              <a:rPr lang="en-US" b="1" dirty="0"/>
              <a:t>Big Data Application Provider </a:t>
            </a:r>
            <a:r>
              <a:rPr lang="en-US" dirty="0"/>
              <a:t>(BDAP): Executes a specific set of services along the data life cycle to meet the requirements established by the SO. Its main purpose is to encapsulate the business logic and functionality to be executed by the architecture. In a regular Big Data scenario, there are several applications executing over the same data. As data propagates through the ecosystem, it is being processed and transformed in different ways to obtain valuable information from the data. In order to achieve that goal, the BDAP is composed of different services or activities that can be considered as the SaaS layer of the Big Data system. These activities are: collection, preparation, analytics, visualization, and access. </a:t>
            </a:r>
          </a:p>
        </p:txBody>
      </p:sp>
    </p:spTree>
    <p:extLst>
      <p:ext uri="{BB962C8B-B14F-4D97-AF65-F5344CB8AC3E}">
        <p14:creationId xmlns:p14="http://schemas.microsoft.com/office/powerpoint/2010/main" val="2156407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Framework Provider and Data Consumer</a:t>
            </a:r>
          </a:p>
        </p:txBody>
      </p:sp>
      <p:sp>
        <p:nvSpPr>
          <p:cNvPr id="3" name="Content Placeholder 2"/>
          <p:cNvSpPr>
            <a:spLocks noGrp="1"/>
          </p:cNvSpPr>
          <p:nvPr>
            <p:ph idx="1"/>
          </p:nvPr>
        </p:nvSpPr>
        <p:spPr/>
        <p:txBody>
          <a:bodyPr>
            <a:normAutofit lnSpcReduction="10000"/>
          </a:bodyPr>
          <a:lstStyle/>
          <a:p>
            <a:pPr lvl="0"/>
            <a:r>
              <a:rPr lang="en-US" b="1" dirty="0"/>
              <a:t>Big Data Framework Provider </a:t>
            </a:r>
            <a:r>
              <a:rPr lang="en-US" dirty="0"/>
              <a:t>(BDFP):  It can be considered as the platform implementation of the Big Data logic. It supports the activities defined in the BDAP. Big Data implementations are hybrids that combine multiple technologies. It has three main activities: </a:t>
            </a:r>
            <a:r>
              <a:rPr lang="en-US" b="1" i="1" dirty="0"/>
              <a:t>infrastructure</a:t>
            </a:r>
            <a:r>
              <a:rPr lang="en-US" dirty="0"/>
              <a:t> (virtual or physical), </a:t>
            </a:r>
            <a:r>
              <a:rPr lang="en-US" b="1" i="1" dirty="0"/>
              <a:t>platform</a:t>
            </a:r>
            <a:r>
              <a:rPr lang="en-US" dirty="0"/>
              <a:t> (how the data is distributed and organized), and </a:t>
            </a:r>
            <a:r>
              <a:rPr lang="en-US" b="1" i="1" dirty="0"/>
              <a:t>processing</a:t>
            </a:r>
            <a:r>
              <a:rPr lang="en-US" dirty="0"/>
              <a:t> (how data will be processed to support Big Data applications). </a:t>
            </a:r>
          </a:p>
          <a:p>
            <a:pPr lvl="0"/>
            <a:r>
              <a:rPr lang="en-US" b="1" dirty="0"/>
              <a:t>Data Consumer </a:t>
            </a:r>
            <a:r>
              <a:rPr lang="en-US" dirty="0"/>
              <a:t>(DC): It is similar to the DP component. Usually the actor that interacts with this component is an end-user or another system. Similarly to the DP, it is composed of a set of interfaces between the end-user and the information.</a:t>
            </a:r>
            <a:r>
              <a:rPr lang="en-US" b="1" dirty="0"/>
              <a:t> </a:t>
            </a:r>
            <a:endParaRPr lang="en-US" dirty="0"/>
          </a:p>
          <a:p>
            <a:endParaRPr lang="en-US" dirty="0"/>
          </a:p>
        </p:txBody>
      </p:sp>
    </p:spTree>
    <p:extLst>
      <p:ext uri="{BB962C8B-B14F-4D97-AF65-F5344CB8AC3E}">
        <p14:creationId xmlns:p14="http://schemas.microsoft.com/office/powerpoint/2010/main" val="2250171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6 Marcador de número de diapositiva">
            <a:extLst>
              <a:ext uri="{FF2B5EF4-FFF2-40B4-BE49-F238E27FC236}">
                <a16:creationId xmlns:a16="http://schemas.microsoft.com/office/drawing/2014/main" id="{C6029547-C603-4F2F-BD5D-36483215C9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1600">
                <a:solidFill>
                  <a:srgbClr val="8D98A4"/>
                </a:solidFill>
                <a:latin typeface="Tahoma" panose="020B0604030504040204" pitchFamily="34" charset="0"/>
              </a:defRPr>
            </a:lvl1pPr>
            <a:lvl2pPr marL="742950" indent="-285750">
              <a:spcBef>
                <a:spcPct val="20000"/>
              </a:spcBef>
              <a:buChar char="–"/>
              <a:defRPr sz="1600">
                <a:solidFill>
                  <a:srgbClr val="8D98A4"/>
                </a:solidFill>
                <a:latin typeface="Tahoma" panose="020B0604030504040204" pitchFamily="34" charset="0"/>
              </a:defRPr>
            </a:lvl2pPr>
            <a:lvl3pPr marL="1143000" indent="-228600">
              <a:spcBef>
                <a:spcPct val="20000"/>
              </a:spcBef>
              <a:buChar char="•"/>
              <a:defRPr sz="1600">
                <a:solidFill>
                  <a:srgbClr val="8D98A4"/>
                </a:solidFill>
                <a:latin typeface="Tahoma" panose="020B060403050404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fld id="{5C79C72D-29C3-446B-81BE-A2A960E3BB7A}" type="slidenum">
              <a:rPr lang="es-ES" altLang="es-ES" sz="1200">
                <a:solidFill>
                  <a:srgbClr val="B30134"/>
                </a:solidFill>
              </a:rPr>
              <a:pPr>
                <a:spcBef>
                  <a:spcPct val="0"/>
                </a:spcBef>
              </a:pPr>
              <a:t>53</a:t>
            </a:fld>
            <a:endParaRPr lang="es-ES" altLang="es-ES" sz="1200">
              <a:solidFill>
                <a:srgbClr val="B30134"/>
              </a:solidFill>
            </a:endParaRPr>
          </a:p>
        </p:txBody>
      </p:sp>
      <p:pic>
        <p:nvPicPr>
          <p:cNvPr id="4" name="Imagen 3" descr="Recorte de pantalla">
            <a:extLst>
              <a:ext uri="{FF2B5EF4-FFF2-40B4-BE49-F238E27FC236}">
                <a16:creationId xmlns:a16="http://schemas.microsoft.com/office/drawing/2014/main" id="{36239523-8D81-4645-9243-9BBB629A4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4302"/>
            <a:ext cx="9145016" cy="6877929"/>
          </a:xfrm>
          <a:prstGeom prst="rect">
            <a:avLst/>
          </a:prstGeom>
        </p:spPr>
      </p:pic>
      <p:sp>
        <p:nvSpPr>
          <p:cNvPr id="2" name="Title 1"/>
          <p:cNvSpPr>
            <a:spLocks noGrp="1"/>
          </p:cNvSpPr>
          <p:nvPr>
            <p:ph type="title"/>
          </p:nvPr>
        </p:nvSpPr>
        <p:spPr/>
        <p:txBody>
          <a:bodyPr>
            <a:normAutofit/>
          </a:bodyPr>
          <a:lstStyle/>
          <a:p>
            <a:r>
              <a:rPr lang="en-US" sz="1800" dirty="0"/>
              <a:t>NIST RA</a:t>
            </a:r>
          </a:p>
        </p:txBody>
      </p:sp>
    </p:spTree>
    <p:extLst>
      <p:ext uri="{BB962C8B-B14F-4D97-AF65-F5344CB8AC3E}">
        <p14:creationId xmlns:p14="http://schemas.microsoft.com/office/powerpoint/2010/main" val="1727599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RA limitations</a:t>
            </a:r>
          </a:p>
        </p:txBody>
      </p:sp>
      <p:sp>
        <p:nvSpPr>
          <p:cNvPr id="3" name="Content Placeholder 2"/>
          <p:cNvSpPr>
            <a:spLocks noGrp="1"/>
          </p:cNvSpPr>
          <p:nvPr>
            <p:ph idx="1"/>
          </p:nvPr>
        </p:nvSpPr>
        <p:spPr/>
        <p:txBody>
          <a:bodyPr>
            <a:normAutofit fontScale="85000" lnSpcReduction="20000"/>
          </a:bodyPr>
          <a:lstStyle/>
          <a:p>
            <a:r>
              <a:rPr lang="en-GB" dirty="0"/>
              <a:t>The NIST proposal cannot be considered a SRA, but it recognizes the importance of security and privacy in a Big Data environment. </a:t>
            </a:r>
          </a:p>
          <a:p>
            <a:r>
              <a:rPr lang="en-GB" dirty="0"/>
              <a:t>In order to face the security problems, this architecture has a Security and Privacy Fabric that addresses the needs and solutions about this specific topic. </a:t>
            </a:r>
          </a:p>
          <a:p>
            <a:r>
              <a:rPr lang="en-GB" dirty="0"/>
              <a:t>From our point of view, this representation based on blocks is not expressive enough. This kind of specification is too high level in terms of the abstraction it provides, which has little emphasis on details of the subcomponents and how they are connected.</a:t>
            </a:r>
          </a:p>
          <a:p>
            <a:r>
              <a:rPr lang="en-GB" dirty="0"/>
              <a:t>This approach can make difficult the design and implementation of a Big Data ecosystem. </a:t>
            </a:r>
          </a:p>
          <a:p>
            <a:r>
              <a:rPr lang="en-GB" dirty="0"/>
              <a:t>The ISO/IEC organization is also working in the creation of a RA for Big Data under the standard ISO/IEC 20547-3. Although, it is a work in progress, it is expected that it will follow a similar approach to the NIST proposal.</a:t>
            </a:r>
          </a:p>
          <a:p>
            <a:r>
              <a:rPr lang="en-GB" dirty="0"/>
              <a:t>The following diagrams show our model</a:t>
            </a:r>
          </a:p>
          <a:p>
            <a:endParaRPr lang="en-US" dirty="0"/>
          </a:p>
        </p:txBody>
      </p:sp>
    </p:spTree>
    <p:extLst>
      <p:ext uri="{BB962C8B-B14F-4D97-AF65-F5344CB8AC3E}">
        <p14:creationId xmlns:p14="http://schemas.microsoft.com/office/powerpoint/2010/main" val="436758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23842"/>
          </a:xfrm>
        </p:spPr>
        <p:txBody>
          <a:bodyPr/>
          <a:lstStyle/>
          <a:p>
            <a:r>
              <a:rPr lang="en-GB" dirty="0"/>
              <a:t>ISO/IEC 20547-3  </a:t>
            </a:r>
            <a:endParaRPr lang="en-US" dirty="0"/>
          </a:p>
        </p:txBody>
      </p:sp>
      <p:pic>
        <p:nvPicPr>
          <p:cNvPr id="3" name="Picture 2"/>
          <p:cNvPicPr>
            <a:picLocks noChangeAspect="1"/>
          </p:cNvPicPr>
          <p:nvPr/>
        </p:nvPicPr>
        <p:blipFill>
          <a:blip r:embed="rId2"/>
          <a:stretch>
            <a:fillRect/>
          </a:stretch>
        </p:blipFill>
        <p:spPr>
          <a:xfrm>
            <a:off x="2638425" y="1845425"/>
            <a:ext cx="6915150" cy="3588587"/>
          </a:xfrm>
          <a:prstGeom prst="rect">
            <a:avLst/>
          </a:prstGeom>
        </p:spPr>
      </p:pic>
    </p:spTree>
    <p:extLst>
      <p:ext uri="{BB962C8B-B14F-4D97-AF65-F5344CB8AC3E}">
        <p14:creationId xmlns:p14="http://schemas.microsoft.com/office/powerpoint/2010/main" val="120956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architecture components [Mor18a]</a:t>
            </a:r>
          </a:p>
        </p:txBody>
      </p:sp>
      <p:sp>
        <p:nvSpPr>
          <p:cNvPr id="3" name="Content Placeholder 2"/>
          <p:cNvSpPr>
            <a:spLocks noGrp="1"/>
          </p:cNvSpPr>
          <p:nvPr>
            <p:ph idx="1"/>
          </p:nvPr>
        </p:nvSpPr>
        <p:spPr/>
        <p:txBody>
          <a:bodyPr>
            <a:normAutofit fontScale="92500" lnSpcReduction="10000"/>
          </a:bodyPr>
          <a:lstStyle/>
          <a:p>
            <a:r>
              <a:rPr lang="en-US" b="1" dirty="0"/>
              <a:t>System Orchestrator</a:t>
            </a:r>
            <a:r>
              <a:rPr lang="en-US" dirty="0"/>
              <a:t> (SO): it is the one in charge of defining and integrating the required data application activities into the ecosystem. The main purpose of this component is the configuration and management of the other components of the Big Data architecture. </a:t>
            </a:r>
          </a:p>
          <a:p>
            <a:r>
              <a:rPr lang="en-US" b="1" dirty="0"/>
              <a:t>Data Provider </a:t>
            </a:r>
            <a:r>
              <a:rPr lang="en-US" dirty="0"/>
              <a:t>(DP): This component oversees feeding the Big Data ecosystem with new data. In order to accomplish that goal, the Data Provider has a collection of interfaces, or services, between the Big Data and the data sources. </a:t>
            </a:r>
          </a:p>
          <a:p>
            <a:r>
              <a:rPr lang="en-US" b="1" dirty="0"/>
              <a:t>Big Data Application Provider </a:t>
            </a:r>
            <a:r>
              <a:rPr lang="en-US" dirty="0"/>
              <a:t>(BDAP): provides a specific set of services along the data life cycle to meet the requirements established by the SO. its main purpose is to encapsulate the business logic and functionality to be executed by the architecture. </a:t>
            </a:r>
          </a:p>
        </p:txBody>
      </p:sp>
    </p:spTree>
    <p:extLst>
      <p:ext uri="{BB962C8B-B14F-4D97-AF65-F5344CB8AC3E}">
        <p14:creationId xmlns:p14="http://schemas.microsoft.com/office/powerpoint/2010/main" val="3770029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Components II</a:t>
            </a:r>
          </a:p>
        </p:txBody>
      </p:sp>
      <p:sp>
        <p:nvSpPr>
          <p:cNvPr id="3" name="Content Placeholder 2"/>
          <p:cNvSpPr>
            <a:spLocks noGrp="1"/>
          </p:cNvSpPr>
          <p:nvPr>
            <p:ph idx="1"/>
          </p:nvPr>
        </p:nvSpPr>
        <p:spPr/>
        <p:txBody>
          <a:bodyPr>
            <a:normAutofit lnSpcReduction="10000"/>
          </a:bodyPr>
          <a:lstStyle/>
          <a:p>
            <a:r>
              <a:rPr lang="en-US" b="1" dirty="0"/>
              <a:t>Big Data Framework Provider </a:t>
            </a:r>
            <a:r>
              <a:rPr lang="en-US" dirty="0"/>
              <a:t>(BDFP):  can be considered as the platform implementation of the Big Data logic. It supports the activities defined in the BDAP. It has three main activities: infrastructure (virtual or physical), platform (how the data is distributed and organized), and processing (how data will be processed to support Big Data applications). In addition, the BDFP component also provides the support services for the system like communications or resource management. </a:t>
            </a:r>
          </a:p>
          <a:p>
            <a:r>
              <a:rPr lang="en-US" b="1" dirty="0"/>
              <a:t>Data Consumer </a:t>
            </a:r>
            <a:r>
              <a:rPr lang="en-US" dirty="0"/>
              <a:t>(DC): It is similar to the DP component. Usually the actor that interacts with this component is an end-user or another system. </a:t>
            </a:r>
          </a:p>
        </p:txBody>
      </p:sp>
    </p:spTree>
    <p:extLst>
      <p:ext uri="{BB962C8B-B14F-4D97-AF65-F5344CB8AC3E}">
        <p14:creationId xmlns:p14="http://schemas.microsoft.com/office/powerpoint/2010/main" val="3900852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26412" y="1127614"/>
            <a:ext cx="8233375" cy="4977349"/>
          </a:xfrm>
          <a:prstGeom prst="rect">
            <a:avLst/>
          </a:prstGeom>
        </p:spPr>
      </p:pic>
      <p:sp>
        <p:nvSpPr>
          <p:cNvPr id="2" name="Title 1"/>
          <p:cNvSpPr>
            <a:spLocks noGrp="1"/>
          </p:cNvSpPr>
          <p:nvPr>
            <p:ph type="title"/>
          </p:nvPr>
        </p:nvSpPr>
        <p:spPr>
          <a:xfrm>
            <a:off x="838200" y="365125"/>
            <a:ext cx="10515600" cy="880969"/>
          </a:xfrm>
        </p:spPr>
        <p:txBody>
          <a:bodyPr/>
          <a:lstStyle/>
          <a:p>
            <a:r>
              <a:rPr lang="en-US" dirty="0"/>
              <a:t>System orchestrator</a:t>
            </a:r>
          </a:p>
        </p:txBody>
      </p:sp>
    </p:spTree>
    <p:extLst>
      <p:ext uri="{BB962C8B-B14F-4D97-AF65-F5344CB8AC3E}">
        <p14:creationId xmlns:p14="http://schemas.microsoft.com/office/powerpoint/2010/main" val="1501508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4"/>
          <p:cNvPicPr/>
          <p:nvPr/>
        </p:nvPicPr>
        <p:blipFill>
          <a:blip r:embed="rId2">
            <a:extLst>
              <a:ext uri="{28A0092B-C50C-407E-A947-70E740481C1C}">
                <a14:useLocalDpi xmlns:a14="http://schemas.microsoft.com/office/drawing/2010/main" val="0"/>
              </a:ext>
            </a:extLst>
          </a:blip>
          <a:stretch>
            <a:fillRect/>
          </a:stretch>
        </p:blipFill>
        <p:spPr bwMode="auto">
          <a:xfrm>
            <a:off x="3481125" y="1524001"/>
            <a:ext cx="4085087" cy="4034117"/>
          </a:xfrm>
          <a:prstGeom prst="rect">
            <a:avLst/>
          </a:prstGeom>
          <a:noFill/>
          <a:ln>
            <a:noFill/>
          </a:ln>
        </p:spPr>
      </p:pic>
      <p:sp>
        <p:nvSpPr>
          <p:cNvPr id="3" name="Title 2"/>
          <p:cNvSpPr>
            <a:spLocks noGrp="1"/>
          </p:cNvSpPr>
          <p:nvPr>
            <p:ph type="title"/>
          </p:nvPr>
        </p:nvSpPr>
        <p:spPr/>
        <p:txBody>
          <a:bodyPr/>
          <a:lstStyle/>
          <a:p>
            <a:r>
              <a:rPr lang="en-US" dirty="0"/>
              <a:t>Data Provider</a:t>
            </a:r>
          </a:p>
        </p:txBody>
      </p:sp>
    </p:spTree>
    <p:extLst>
      <p:ext uri="{BB962C8B-B14F-4D97-AF65-F5344CB8AC3E}">
        <p14:creationId xmlns:p14="http://schemas.microsoft.com/office/powerpoint/2010/main" val="379720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properties</a:t>
            </a:r>
          </a:p>
        </p:txBody>
      </p:sp>
      <p:sp>
        <p:nvSpPr>
          <p:cNvPr id="3" name="Content Placeholder 2"/>
          <p:cNvSpPr>
            <a:spLocks noGrp="1"/>
          </p:cNvSpPr>
          <p:nvPr>
            <p:ph idx="1"/>
          </p:nvPr>
        </p:nvSpPr>
        <p:spPr/>
        <p:txBody>
          <a:bodyPr>
            <a:normAutofit fontScale="92500"/>
          </a:bodyPr>
          <a:lstStyle/>
          <a:p>
            <a:r>
              <a:rPr lang="en-US" b="1" dirty="0"/>
              <a:t>Immutability.</a:t>
            </a:r>
            <a:r>
              <a:rPr lang="en-US" dirty="0"/>
              <a:t> Committed transactions cannot be erased.</a:t>
            </a:r>
          </a:p>
          <a:p>
            <a:r>
              <a:rPr lang="en-US" b="1" dirty="0"/>
              <a:t>Non-repudiatio</a:t>
            </a:r>
            <a:r>
              <a:rPr lang="en-US" dirty="0"/>
              <a:t>n. The immutable chain is a proof that cannot be denied.</a:t>
            </a:r>
          </a:p>
          <a:p>
            <a:r>
              <a:rPr lang="en-US" b="1" dirty="0"/>
              <a:t>Data integrity</a:t>
            </a:r>
            <a:r>
              <a:rPr lang="en-US" dirty="0"/>
              <a:t>. Provided by cryptography</a:t>
            </a:r>
          </a:p>
          <a:p>
            <a:r>
              <a:rPr lang="en-US" b="1" dirty="0"/>
              <a:t>Data Transparency</a:t>
            </a:r>
            <a:r>
              <a:rPr lang="en-US" dirty="0"/>
              <a:t>. Public access to the blocks (some </a:t>
            </a:r>
            <a:r>
              <a:rPr lang="en-US" dirty="0" err="1"/>
              <a:t>blockchains</a:t>
            </a:r>
            <a:r>
              <a:rPr lang="en-US" dirty="0"/>
              <a:t> are private)</a:t>
            </a:r>
          </a:p>
          <a:p>
            <a:r>
              <a:rPr lang="en-US" b="1" dirty="0"/>
              <a:t>Equal rights</a:t>
            </a:r>
            <a:r>
              <a:rPr lang="en-US" dirty="0"/>
              <a:t>. Every participant has the same ability to access and manipulate the chain (but can be weighted)</a:t>
            </a:r>
          </a:p>
          <a:p>
            <a:r>
              <a:rPr lang="en-US" b="1" dirty="0"/>
              <a:t>No Replays</a:t>
            </a:r>
            <a:r>
              <a:rPr lang="en-US" dirty="0"/>
              <a:t>. Addition of new items is controlled by a distributed consensus algorithm, which ensures that all transactions are validated, and that each valid transaction is added only once.</a:t>
            </a:r>
          </a:p>
          <a:p>
            <a:endParaRPr lang="en-US" dirty="0"/>
          </a:p>
        </p:txBody>
      </p:sp>
    </p:spTree>
    <p:extLst>
      <p:ext uri="{BB962C8B-B14F-4D97-AF65-F5344CB8AC3E}">
        <p14:creationId xmlns:p14="http://schemas.microsoft.com/office/powerpoint/2010/main" val="2283960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2"/>
          <p:cNvPicPr/>
          <p:nvPr/>
        </p:nvPicPr>
        <p:blipFill>
          <a:blip r:embed="rId2">
            <a:extLst>
              <a:ext uri="{28A0092B-C50C-407E-A947-70E740481C1C}">
                <a14:useLocalDpi xmlns:a14="http://schemas.microsoft.com/office/drawing/2010/main" val="0"/>
              </a:ext>
            </a:extLst>
          </a:blip>
          <a:srcRect/>
          <a:stretch>
            <a:fillRect/>
          </a:stretch>
        </p:blipFill>
        <p:spPr bwMode="auto">
          <a:xfrm>
            <a:off x="2312895" y="1335741"/>
            <a:ext cx="7655858" cy="4491318"/>
          </a:xfrm>
          <a:prstGeom prst="rect">
            <a:avLst/>
          </a:prstGeom>
          <a:noFill/>
          <a:ln>
            <a:noFill/>
          </a:ln>
        </p:spPr>
      </p:pic>
      <p:sp>
        <p:nvSpPr>
          <p:cNvPr id="5" name="Title 4"/>
          <p:cNvSpPr>
            <a:spLocks noGrp="1"/>
          </p:cNvSpPr>
          <p:nvPr>
            <p:ph type="title"/>
          </p:nvPr>
        </p:nvSpPr>
        <p:spPr>
          <a:xfrm>
            <a:off x="838200" y="365126"/>
            <a:ext cx="10515600" cy="970616"/>
          </a:xfrm>
        </p:spPr>
        <p:txBody>
          <a:bodyPr/>
          <a:lstStyle/>
          <a:p>
            <a:r>
              <a:rPr lang="en-US" b="1" dirty="0"/>
              <a:t>Big Data Application Provider</a:t>
            </a:r>
            <a:endParaRPr lang="en-US" dirty="0"/>
          </a:p>
        </p:txBody>
      </p:sp>
    </p:spTree>
    <p:extLst>
      <p:ext uri="{BB962C8B-B14F-4D97-AF65-F5344CB8AC3E}">
        <p14:creationId xmlns:p14="http://schemas.microsoft.com/office/powerpoint/2010/main" val="2754067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3"/>
          <p:cNvPicPr/>
          <p:nvPr/>
        </p:nvPicPr>
        <p:blipFill>
          <a:blip r:embed="rId2">
            <a:extLst>
              <a:ext uri="{28A0092B-C50C-407E-A947-70E740481C1C}">
                <a14:useLocalDpi xmlns:a14="http://schemas.microsoft.com/office/drawing/2010/main" val="0"/>
              </a:ext>
            </a:extLst>
          </a:blip>
          <a:srcRect/>
          <a:stretch>
            <a:fillRect/>
          </a:stretch>
        </p:blipFill>
        <p:spPr bwMode="auto">
          <a:xfrm>
            <a:off x="2124635" y="986118"/>
            <a:ext cx="7844118" cy="4903694"/>
          </a:xfrm>
          <a:prstGeom prst="rect">
            <a:avLst/>
          </a:prstGeom>
          <a:noFill/>
          <a:ln>
            <a:noFill/>
          </a:ln>
        </p:spPr>
      </p:pic>
      <p:sp>
        <p:nvSpPr>
          <p:cNvPr id="3" name="Title 2"/>
          <p:cNvSpPr>
            <a:spLocks noGrp="1"/>
          </p:cNvSpPr>
          <p:nvPr>
            <p:ph type="title"/>
          </p:nvPr>
        </p:nvSpPr>
        <p:spPr>
          <a:xfrm>
            <a:off x="838200" y="365126"/>
            <a:ext cx="10515600" cy="764428"/>
          </a:xfrm>
        </p:spPr>
        <p:txBody>
          <a:bodyPr/>
          <a:lstStyle/>
          <a:p>
            <a:r>
              <a:rPr lang="en-US" b="1" dirty="0"/>
              <a:t>Big Data Framework Provider</a:t>
            </a:r>
            <a:endParaRPr lang="en-US" dirty="0"/>
          </a:p>
        </p:txBody>
      </p:sp>
    </p:spTree>
    <p:extLst>
      <p:ext uri="{BB962C8B-B14F-4D97-AF65-F5344CB8AC3E}">
        <p14:creationId xmlns:p14="http://schemas.microsoft.com/office/powerpoint/2010/main" val="856163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7"/>
          <p:cNvPicPr/>
          <p:nvPr/>
        </p:nvPicPr>
        <p:blipFill>
          <a:blip r:embed="rId2">
            <a:extLst>
              <a:ext uri="{28A0092B-C50C-407E-A947-70E740481C1C}">
                <a14:useLocalDpi xmlns:a14="http://schemas.microsoft.com/office/drawing/2010/main" val="0"/>
              </a:ext>
            </a:extLst>
          </a:blip>
          <a:srcRect/>
          <a:stretch>
            <a:fillRect/>
          </a:stretch>
        </p:blipFill>
        <p:spPr bwMode="auto">
          <a:xfrm>
            <a:off x="4052047" y="1559859"/>
            <a:ext cx="3903811" cy="3557831"/>
          </a:xfrm>
          <a:prstGeom prst="rect">
            <a:avLst/>
          </a:prstGeom>
          <a:noFill/>
          <a:ln>
            <a:noFill/>
          </a:ln>
        </p:spPr>
      </p:pic>
      <p:sp>
        <p:nvSpPr>
          <p:cNvPr id="3" name="Title 2"/>
          <p:cNvSpPr>
            <a:spLocks noGrp="1"/>
          </p:cNvSpPr>
          <p:nvPr>
            <p:ph type="title"/>
          </p:nvPr>
        </p:nvSpPr>
        <p:spPr/>
        <p:txBody>
          <a:bodyPr/>
          <a:lstStyle/>
          <a:p>
            <a:r>
              <a:rPr lang="en-US" dirty="0"/>
              <a:t>Data consumer</a:t>
            </a:r>
          </a:p>
        </p:txBody>
      </p:sp>
    </p:spTree>
    <p:extLst>
      <p:ext uri="{BB962C8B-B14F-4D97-AF65-F5344CB8AC3E}">
        <p14:creationId xmlns:p14="http://schemas.microsoft.com/office/powerpoint/2010/main" val="2487420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6"/>
          <p:cNvPicPr/>
          <p:nvPr/>
        </p:nvPicPr>
        <p:blipFill rotWithShape="1">
          <a:blip r:embed="rId2">
            <a:extLst>
              <a:ext uri="{28A0092B-C50C-407E-A947-70E740481C1C}">
                <a14:useLocalDpi xmlns:a14="http://schemas.microsoft.com/office/drawing/2010/main" val="0"/>
              </a:ext>
            </a:extLst>
          </a:blip>
          <a:srcRect r="2452"/>
          <a:stretch/>
        </p:blipFill>
        <p:spPr bwMode="auto">
          <a:xfrm>
            <a:off x="2977515" y="80681"/>
            <a:ext cx="6236970" cy="7093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0241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0967"/>
          </a:xfrm>
        </p:spPr>
        <p:txBody>
          <a:bodyPr/>
          <a:lstStyle/>
          <a:p>
            <a:r>
              <a:rPr lang="en-US" dirty="0"/>
              <a:t>Possible threats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64473350"/>
              </p:ext>
            </p:extLst>
          </p:nvPr>
        </p:nvGraphicFramePr>
        <p:xfrm>
          <a:off x="1611278" y="1377641"/>
          <a:ext cx="8149036" cy="4829806"/>
        </p:xfrm>
        <a:graphic>
          <a:graphicData uri="http://schemas.openxmlformats.org/drawingml/2006/table">
            <a:tbl>
              <a:tblPr firstRow="1" firstCol="1" bandRow="1">
                <a:tableStyleId>{5C22544A-7EE6-4342-B048-85BDC9FD1C3A}</a:tableStyleId>
              </a:tblPr>
              <a:tblGrid>
                <a:gridCol w="1064467">
                  <a:extLst>
                    <a:ext uri="{9D8B030D-6E8A-4147-A177-3AD203B41FA5}">
                      <a16:colId xmlns:a16="http://schemas.microsoft.com/office/drawing/2014/main" val="20000"/>
                    </a:ext>
                  </a:extLst>
                </a:gridCol>
                <a:gridCol w="2064423">
                  <a:extLst>
                    <a:ext uri="{9D8B030D-6E8A-4147-A177-3AD203B41FA5}">
                      <a16:colId xmlns:a16="http://schemas.microsoft.com/office/drawing/2014/main" val="20001"/>
                    </a:ext>
                  </a:extLst>
                </a:gridCol>
                <a:gridCol w="1925210">
                  <a:extLst>
                    <a:ext uri="{9D8B030D-6E8A-4147-A177-3AD203B41FA5}">
                      <a16:colId xmlns:a16="http://schemas.microsoft.com/office/drawing/2014/main" val="20002"/>
                    </a:ext>
                  </a:extLst>
                </a:gridCol>
                <a:gridCol w="3094936">
                  <a:extLst>
                    <a:ext uri="{9D8B030D-6E8A-4147-A177-3AD203B41FA5}">
                      <a16:colId xmlns:a16="http://schemas.microsoft.com/office/drawing/2014/main" val="20003"/>
                    </a:ext>
                  </a:extLst>
                </a:gridCol>
              </a:tblGrid>
              <a:tr h="344985">
                <a:tc>
                  <a:txBody>
                    <a:bodyPr/>
                    <a:lstStyle/>
                    <a:p>
                      <a:pPr marL="0" marR="0" algn="just">
                        <a:lnSpc>
                          <a:spcPct val="115000"/>
                        </a:lnSpc>
                        <a:spcBef>
                          <a:spcPts val="0"/>
                        </a:spcBef>
                        <a:spcAft>
                          <a:spcPts val="0"/>
                        </a:spcAft>
                      </a:pPr>
                      <a:r>
                        <a:rPr lang="en-GB" sz="800">
                          <a:effectLst/>
                        </a:rPr>
                        <a:t>ID</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Activity</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Threat</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dirty="0">
                          <a:effectLst/>
                        </a:rPr>
                        <a:t>Security Pattern</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89973">
                <a:tc>
                  <a:txBody>
                    <a:bodyPr/>
                    <a:lstStyle/>
                    <a:p>
                      <a:pPr marL="0" marR="0" algn="just">
                        <a:lnSpc>
                          <a:spcPct val="115000"/>
                        </a:lnSpc>
                        <a:spcBef>
                          <a:spcPts val="0"/>
                        </a:spcBef>
                        <a:spcAft>
                          <a:spcPts val="0"/>
                        </a:spcAft>
                      </a:pPr>
                      <a:r>
                        <a:rPr lang="en-GB" sz="800">
                          <a:effectLst/>
                        </a:rPr>
                        <a:t>TC1</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Common to all the activities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Data modified </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Authentication, </a:t>
                      </a:r>
                      <a:endParaRPr lang="en-US" sz="900">
                        <a:effectLst/>
                      </a:endParaRPr>
                    </a:p>
                    <a:p>
                      <a:pPr marL="0" marR="0" algn="l">
                        <a:lnSpc>
                          <a:spcPct val="115000"/>
                        </a:lnSpc>
                        <a:spcBef>
                          <a:spcPts val="0"/>
                        </a:spcBef>
                        <a:spcAft>
                          <a:spcPts val="0"/>
                        </a:spcAft>
                      </a:pPr>
                      <a:r>
                        <a:rPr lang="en-GB" sz="800">
                          <a:effectLst/>
                        </a:rPr>
                        <a:t>Role-based access control</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89973">
                <a:tc>
                  <a:txBody>
                    <a:bodyPr/>
                    <a:lstStyle/>
                    <a:p>
                      <a:pPr marL="0" marR="0" algn="just">
                        <a:lnSpc>
                          <a:spcPct val="115000"/>
                        </a:lnSpc>
                        <a:spcBef>
                          <a:spcPts val="0"/>
                        </a:spcBef>
                        <a:spcAft>
                          <a:spcPts val="0"/>
                        </a:spcAft>
                      </a:pPr>
                      <a:r>
                        <a:rPr lang="en-GB" sz="800">
                          <a:effectLst/>
                        </a:rPr>
                        <a:t>TC2</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Common to all the activities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Data destroyed</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Authentication,</a:t>
                      </a:r>
                      <a:endParaRPr lang="en-US" sz="900">
                        <a:effectLst/>
                      </a:endParaRPr>
                    </a:p>
                    <a:p>
                      <a:pPr marL="0" marR="0" algn="l">
                        <a:lnSpc>
                          <a:spcPct val="115000"/>
                        </a:lnSpc>
                        <a:spcBef>
                          <a:spcPts val="0"/>
                        </a:spcBef>
                        <a:spcAft>
                          <a:spcPts val="0"/>
                        </a:spcAft>
                      </a:pPr>
                      <a:r>
                        <a:rPr lang="en-GB" sz="800">
                          <a:effectLst/>
                        </a:rPr>
                        <a:t>Role-based access control</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034957">
                <a:tc>
                  <a:txBody>
                    <a:bodyPr/>
                    <a:lstStyle/>
                    <a:p>
                      <a:pPr marL="0" marR="0" algn="just">
                        <a:lnSpc>
                          <a:spcPct val="115000"/>
                        </a:lnSpc>
                        <a:spcBef>
                          <a:spcPts val="0"/>
                        </a:spcBef>
                        <a:spcAft>
                          <a:spcPts val="0"/>
                        </a:spcAft>
                      </a:pPr>
                      <a:r>
                        <a:rPr lang="en-GB" sz="800">
                          <a:effectLst/>
                        </a:rPr>
                        <a:t>TC3</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dirty="0">
                          <a:effectLst/>
                        </a:rPr>
                        <a:t>Common to all the activities</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Data illegally read</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Encryption,</a:t>
                      </a:r>
                      <a:endParaRPr lang="en-US" sz="900">
                        <a:effectLst/>
                      </a:endParaRPr>
                    </a:p>
                    <a:p>
                      <a:pPr marL="0" marR="0" algn="l">
                        <a:lnSpc>
                          <a:spcPct val="115000"/>
                        </a:lnSpc>
                        <a:spcBef>
                          <a:spcPts val="0"/>
                        </a:spcBef>
                        <a:spcAft>
                          <a:spcPts val="0"/>
                        </a:spcAft>
                      </a:pPr>
                      <a:r>
                        <a:rPr lang="en-GB" sz="800">
                          <a:effectLst/>
                        </a:rPr>
                        <a:t>Role-based access control,</a:t>
                      </a:r>
                      <a:endParaRPr lang="en-US" sz="900">
                        <a:effectLst/>
                      </a:endParaRPr>
                    </a:p>
                    <a:p>
                      <a:pPr marL="0" marR="0" algn="l">
                        <a:lnSpc>
                          <a:spcPct val="115000"/>
                        </a:lnSpc>
                        <a:spcBef>
                          <a:spcPts val="0"/>
                        </a:spcBef>
                        <a:spcAft>
                          <a:spcPts val="0"/>
                        </a:spcAft>
                      </a:pPr>
                      <a:r>
                        <a:rPr lang="en-GB" sz="800">
                          <a:effectLst/>
                        </a:rPr>
                        <a:t>Authentication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379945">
                <a:tc>
                  <a:txBody>
                    <a:bodyPr/>
                    <a:lstStyle/>
                    <a:p>
                      <a:pPr marL="0" marR="0" algn="just">
                        <a:lnSpc>
                          <a:spcPct val="115000"/>
                        </a:lnSpc>
                        <a:spcBef>
                          <a:spcPts val="0"/>
                        </a:spcBef>
                        <a:spcAft>
                          <a:spcPts val="0"/>
                        </a:spcAft>
                      </a:pPr>
                      <a:r>
                        <a:rPr lang="en-GB" sz="800">
                          <a:effectLst/>
                        </a:rPr>
                        <a:t>TC4</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Common to all the activities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Unapproved change in activity function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Logger and Auditor, Controlled access session,</a:t>
                      </a:r>
                      <a:endParaRPr lang="en-US" sz="900">
                        <a:effectLst/>
                      </a:endParaRPr>
                    </a:p>
                    <a:p>
                      <a:pPr marL="0" marR="0" algn="l">
                        <a:lnSpc>
                          <a:spcPct val="115000"/>
                        </a:lnSpc>
                        <a:spcBef>
                          <a:spcPts val="0"/>
                        </a:spcBef>
                        <a:spcAft>
                          <a:spcPts val="0"/>
                        </a:spcAft>
                      </a:pPr>
                      <a:r>
                        <a:rPr lang="en-GB" sz="800">
                          <a:effectLst/>
                        </a:rPr>
                        <a:t>Role-based access control, Authentication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89973">
                <a:tc>
                  <a:txBody>
                    <a:bodyPr/>
                    <a:lstStyle/>
                    <a:p>
                      <a:pPr marL="0" marR="0" algn="just">
                        <a:lnSpc>
                          <a:spcPct val="115000"/>
                        </a:lnSpc>
                        <a:spcBef>
                          <a:spcPts val="0"/>
                        </a:spcBef>
                        <a:spcAft>
                          <a:spcPts val="0"/>
                        </a:spcAft>
                      </a:pPr>
                      <a:r>
                        <a:rPr lang="en-GB" sz="800">
                          <a:effectLst/>
                        </a:rPr>
                        <a:t>TCo1</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Collection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Malicious data source </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dirty="0">
                          <a:effectLst/>
                        </a:rPr>
                        <a:t>Authentication</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41333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9164"/>
          </a:xfrm>
        </p:spPr>
        <p:txBody>
          <a:bodyPr/>
          <a:lstStyle/>
          <a:p>
            <a:r>
              <a:rPr lang="en-US" dirty="0"/>
              <a:t>More threats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80031140"/>
              </p:ext>
            </p:extLst>
          </p:nvPr>
        </p:nvGraphicFramePr>
        <p:xfrm>
          <a:off x="1494460" y="1389726"/>
          <a:ext cx="7927445" cy="5103148"/>
        </p:xfrm>
        <a:graphic>
          <a:graphicData uri="http://schemas.openxmlformats.org/drawingml/2006/table">
            <a:tbl>
              <a:tblPr firstRow="1" firstCol="1" bandRow="1">
                <a:tableStyleId>{5C22544A-7EE6-4342-B048-85BDC9FD1C3A}</a:tableStyleId>
              </a:tblPr>
              <a:tblGrid>
                <a:gridCol w="1035522">
                  <a:extLst>
                    <a:ext uri="{9D8B030D-6E8A-4147-A177-3AD203B41FA5}">
                      <a16:colId xmlns:a16="http://schemas.microsoft.com/office/drawing/2014/main" val="20000"/>
                    </a:ext>
                  </a:extLst>
                </a:gridCol>
                <a:gridCol w="2008287">
                  <a:extLst>
                    <a:ext uri="{9D8B030D-6E8A-4147-A177-3AD203B41FA5}">
                      <a16:colId xmlns:a16="http://schemas.microsoft.com/office/drawing/2014/main" val="20001"/>
                    </a:ext>
                  </a:extLst>
                </a:gridCol>
                <a:gridCol w="1872859">
                  <a:extLst>
                    <a:ext uri="{9D8B030D-6E8A-4147-A177-3AD203B41FA5}">
                      <a16:colId xmlns:a16="http://schemas.microsoft.com/office/drawing/2014/main" val="20002"/>
                    </a:ext>
                  </a:extLst>
                </a:gridCol>
                <a:gridCol w="3010777">
                  <a:extLst>
                    <a:ext uri="{9D8B030D-6E8A-4147-A177-3AD203B41FA5}">
                      <a16:colId xmlns:a16="http://schemas.microsoft.com/office/drawing/2014/main" val="20003"/>
                    </a:ext>
                  </a:extLst>
                </a:gridCol>
              </a:tblGrid>
              <a:tr h="1200741">
                <a:tc>
                  <a:txBody>
                    <a:bodyPr/>
                    <a:lstStyle/>
                    <a:p>
                      <a:pPr marL="0" marR="0" algn="just">
                        <a:lnSpc>
                          <a:spcPct val="115000"/>
                        </a:lnSpc>
                        <a:spcBef>
                          <a:spcPts val="0"/>
                        </a:spcBef>
                        <a:spcAft>
                          <a:spcPts val="0"/>
                        </a:spcAft>
                      </a:pPr>
                      <a:r>
                        <a:rPr lang="en-GB" sz="800" dirty="0">
                          <a:effectLst/>
                        </a:rPr>
                        <a:t>TP1</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Preparation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Malicious filter</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Logger and Auditor, Controlled access session, </a:t>
                      </a:r>
                      <a:endParaRPr lang="en-US" sz="900">
                        <a:effectLst/>
                      </a:endParaRPr>
                    </a:p>
                    <a:p>
                      <a:pPr marL="0" marR="0" algn="l">
                        <a:lnSpc>
                          <a:spcPct val="115000"/>
                        </a:lnSpc>
                        <a:spcBef>
                          <a:spcPts val="0"/>
                        </a:spcBef>
                        <a:spcAft>
                          <a:spcPts val="0"/>
                        </a:spcAft>
                      </a:pPr>
                      <a:r>
                        <a:rPr lang="en-GB" sz="800">
                          <a:effectLst/>
                        </a:rPr>
                        <a:t>Role-based access control, Authentication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200741">
                <a:tc>
                  <a:txBody>
                    <a:bodyPr/>
                    <a:lstStyle/>
                    <a:p>
                      <a:pPr marL="0" marR="0" algn="just">
                        <a:lnSpc>
                          <a:spcPct val="115000"/>
                        </a:lnSpc>
                        <a:spcBef>
                          <a:spcPts val="0"/>
                        </a:spcBef>
                        <a:spcAft>
                          <a:spcPts val="0"/>
                        </a:spcAft>
                      </a:pPr>
                      <a:r>
                        <a:rPr lang="en-GB" sz="800">
                          <a:effectLst/>
                        </a:rPr>
                        <a:t>TA1</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Analysis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Infer PII* from anonymized data</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Encryption, Logger and Auditor,</a:t>
                      </a:r>
                      <a:endParaRPr lang="en-US" sz="900">
                        <a:effectLst/>
                      </a:endParaRPr>
                    </a:p>
                    <a:p>
                      <a:pPr marL="0" marR="0" algn="l">
                        <a:lnSpc>
                          <a:spcPct val="115000"/>
                        </a:lnSpc>
                        <a:spcBef>
                          <a:spcPts val="0"/>
                        </a:spcBef>
                        <a:spcAft>
                          <a:spcPts val="0"/>
                        </a:spcAft>
                      </a:pPr>
                      <a:r>
                        <a:rPr lang="en-GB" sz="800">
                          <a:effectLst/>
                        </a:rPr>
                        <a:t>Multilevel security,</a:t>
                      </a:r>
                      <a:endParaRPr lang="en-US" sz="900">
                        <a:effectLst/>
                      </a:endParaRPr>
                    </a:p>
                    <a:p>
                      <a:pPr marL="0" marR="0" algn="l">
                        <a:lnSpc>
                          <a:spcPct val="115000"/>
                        </a:lnSpc>
                        <a:spcBef>
                          <a:spcPts val="0"/>
                        </a:spcBef>
                        <a:spcAft>
                          <a:spcPts val="0"/>
                        </a:spcAft>
                      </a:pPr>
                      <a:r>
                        <a:rPr lang="en-GB" sz="800">
                          <a:effectLst/>
                        </a:rPr>
                        <a:t>Role-based access control, Authentication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1200741">
                <a:tc>
                  <a:txBody>
                    <a:bodyPr/>
                    <a:lstStyle/>
                    <a:p>
                      <a:pPr marL="0" marR="0" algn="just">
                        <a:lnSpc>
                          <a:spcPct val="115000"/>
                        </a:lnSpc>
                        <a:spcBef>
                          <a:spcPts val="0"/>
                        </a:spcBef>
                        <a:spcAft>
                          <a:spcPts val="0"/>
                        </a:spcAft>
                      </a:pPr>
                      <a:r>
                        <a:rPr lang="en-GB" sz="800" dirty="0">
                          <a:effectLst/>
                        </a:rPr>
                        <a:t>TA2</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Analysis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Malicious analysis algorithms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Logger and Auditor, Controlled access session, </a:t>
                      </a:r>
                      <a:endParaRPr lang="en-US" sz="900">
                        <a:effectLst/>
                      </a:endParaRPr>
                    </a:p>
                    <a:p>
                      <a:pPr marL="0" marR="0" algn="l">
                        <a:lnSpc>
                          <a:spcPct val="115000"/>
                        </a:lnSpc>
                        <a:spcBef>
                          <a:spcPts val="0"/>
                        </a:spcBef>
                        <a:spcAft>
                          <a:spcPts val="0"/>
                        </a:spcAft>
                      </a:pPr>
                      <a:r>
                        <a:rPr lang="en-GB" sz="800">
                          <a:effectLst/>
                        </a:rPr>
                        <a:t>Role-based access control, Authentication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00556">
                <a:tc>
                  <a:txBody>
                    <a:bodyPr/>
                    <a:lstStyle/>
                    <a:p>
                      <a:pPr marL="0" marR="0" algn="just">
                        <a:lnSpc>
                          <a:spcPct val="115000"/>
                        </a:lnSpc>
                        <a:spcBef>
                          <a:spcPts val="0"/>
                        </a:spcBef>
                        <a:spcAft>
                          <a:spcPts val="0"/>
                        </a:spcAft>
                      </a:pPr>
                      <a:r>
                        <a:rPr lang="en-GB" sz="800">
                          <a:effectLst/>
                        </a:rPr>
                        <a:t>TV1</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Visualization</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PII* exposed due to high graphic granularity</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a:effectLst/>
                        </a:rPr>
                        <a:t>Multilevel security, Authentication, </a:t>
                      </a:r>
                      <a:endParaRPr lang="en-US" sz="900">
                        <a:effectLst/>
                      </a:endParaRPr>
                    </a:p>
                    <a:p>
                      <a:pPr marL="0" marR="0" algn="l">
                        <a:lnSpc>
                          <a:spcPct val="115000"/>
                        </a:lnSpc>
                        <a:spcBef>
                          <a:spcPts val="0"/>
                        </a:spcBef>
                        <a:spcAft>
                          <a:spcPts val="0"/>
                        </a:spcAft>
                      </a:pPr>
                      <a:r>
                        <a:rPr lang="en-GB" sz="800">
                          <a:effectLst/>
                        </a:rPr>
                        <a:t>Role-based access control</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00369">
                <a:tc>
                  <a:txBody>
                    <a:bodyPr/>
                    <a:lstStyle/>
                    <a:p>
                      <a:pPr marL="0" marR="0" algn="just">
                        <a:lnSpc>
                          <a:spcPct val="115000"/>
                        </a:lnSpc>
                        <a:spcBef>
                          <a:spcPts val="0"/>
                        </a:spcBef>
                        <a:spcAft>
                          <a:spcPts val="0"/>
                        </a:spcAft>
                      </a:pPr>
                      <a:r>
                        <a:rPr lang="en-GB" sz="800">
                          <a:effectLst/>
                        </a:rPr>
                        <a:t>TAc1</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GB" sz="800">
                          <a:effectLst/>
                        </a:rPr>
                        <a:t>Access</a:t>
                      </a:r>
                      <a:endParaRPr lang="en-US" sz="90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dirty="0">
                          <a:effectLst/>
                        </a:rPr>
                        <a:t>Several malicious access</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GB" sz="800" dirty="0">
                          <a:effectLst/>
                        </a:rPr>
                        <a:t>Authentication,</a:t>
                      </a:r>
                      <a:endParaRPr lang="en-US" sz="900" dirty="0">
                        <a:effectLst/>
                      </a:endParaRPr>
                    </a:p>
                    <a:p>
                      <a:pPr marL="0" marR="0" algn="l">
                        <a:lnSpc>
                          <a:spcPct val="115000"/>
                        </a:lnSpc>
                        <a:spcBef>
                          <a:spcPts val="0"/>
                        </a:spcBef>
                        <a:spcAft>
                          <a:spcPts val="0"/>
                        </a:spcAft>
                      </a:pPr>
                      <a:r>
                        <a:rPr lang="en-GB" sz="800" dirty="0">
                          <a:effectLst/>
                        </a:rPr>
                        <a:t>Role-based access control</a:t>
                      </a:r>
                      <a:endParaRPr lang="en-US" sz="900" dirty="0">
                        <a:effectLst/>
                        <a:latin typeface="Linux Libertine"/>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800" b="0" i="0" u="none" strike="noStrike" cap="none" normalizeH="0" baseline="0">
                <a:ln>
                  <a:noFill/>
                </a:ln>
                <a:solidFill>
                  <a:schemeClr val="tx1"/>
                </a:solidFill>
                <a:effectLst/>
                <a:latin typeface="Linux Libertine"/>
                <a:ea typeface="Calibri" panose="020F0502020204030204" pitchFamily="34" charset="0"/>
                <a:cs typeface="Times New Roman" panose="02020603050405020304" pitchFamily="18" charset="0"/>
              </a:rPr>
              <a:t> *PII – Personal Identifiable Information</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99310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from model</a:t>
            </a:r>
          </a:p>
        </p:txBody>
      </p:sp>
      <p:sp>
        <p:nvSpPr>
          <p:cNvPr id="3" name="Content Placeholder 2"/>
          <p:cNvSpPr>
            <a:spLocks noGrp="1"/>
          </p:cNvSpPr>
          <p:nvPr>
            <p:ph idx="1"/>
          </p:nvPr>
        </p:nvSpPr>
        <p:spPr/>
        <p:txBody>
          <a:bodyPr>
            <a:normAutofit/>
          </a:bodyPr>
          <a:lstStyle/>
          <a:p>
            <a:r>
              <a:rPr lang="en-US" dirty="0"/>
              <a:t>A more precise Reference Architecture (RA) is a better framework to guide the use of security mechanisms. With a UML  diagram it is possible to conveniently apply security patterns, which are usually described as UML models. </a:t>
            </a:r>
          </a:p>
          <a:p>
            <a:r>
              <a:rPr lang="en-US" dirty="0"/>
              <a:t>Our Security Reference Architecture (SRA) subsumes the published RAs, including the proposals made by NIST, Oracle, NTT, and some researchers. </a:t>
            </a:r>
          </a:p>
          <a:p>
            <a:r>
              <a:rPr lang="en-US" dirty="0"/>
              <a:t>We have defined some of the security patterns that can be implemented to protect the system against threats. We have also listed some of the threats that can be found in a Big Data ecosystem</a:t>
            </a:r>
          </a:p>
        </p:txBody>
      </p:sp>
    </p:spTree>
    <p:extLst>
      <p:ext uri="{BB962C8B-B14F-4D97-AF65-F5344CB8AC3E}">
        <p14:creationId xmlns:p14="http://schemas.microsoft.com/office/powerpoint/2010/main" val="28376537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pattern for Key-value authorization [Mor18b]</a:t>
            </a:r>
          </a:p>
        </p:txBody>
      </p:sp>
      <p:sp>
        <p:nvSpPr>
          <p:cNvPr id="7" name="Content Placeholder 6"/>
          <p:cNvSpPr>
            <a:spLocks noGrp="1"/>
          </p:cNvSpPr>
          <p:nvPr>
            <p:ph idx="1"/>
          </p:nvPr>
        </p:nvSpPr>
        <p:spPr/>
        <p:txBody>
          <a:bodyPr>
            <a:normAutofit lnSpcReduction="10000"/>
          </a:bodyPr>
          <a:lstStyle/>
          <a:p>
            <a:r>
              <a:rPr lang="en-US" altLang="zh-CN" dirty="0">
                <a:latin typeface="Arial" panose="020B0604020202020204" pitchFamily="34" charset="0"/>
                <a:ea typeface="Times New Roman" panose="02020603050405020304" pitchFamily="18" charset="0"/>
                <a:cs typeface="Arial" panose="020B0604020202020204" pitchFamily="34" charset="0"/>
              </a:rPr>
              <a:t>Most non-SQL databases for Big Data applications use a new model appropriate to their structure,</a:t>
            </a:r>
            <a:r>
              <a:rPr lang="en-US" altLang="zh-CN" dirty="0">
                <a:solidFill>
                  <a:srgbClr val="00FFFF"/>
                </a:solidFill>
                <a:latin typeface="Arial" panose="020B0604020202020204" pitchFamily="34" charset="0"/>
                <a:ea typeface="Times New Roman" panose="02020603050405020304" pitchFamily="18" charset="0"/>
                <a:cs typeface="Arial" panose="020B0604020202020204" pitchFamily="34" charset="0"/>
              </a:rPr>
              <a:t> </a:t>
            </a:r>
            <a:r>
              <a:rPr lang="en-US" altLang="zh-CN" dirty="0">
                <a:latin typeface="Arial" panose="020B0604020202020204" pitchFamily="34" charset="0"/>
                <a:ea typeface="Times New Roman" panose="02020603050405020304" pitchFamily="18" charset="0"/>
                <a:cs typeface="Arial" panose="020B0604020202020204" pitchFamily="34" charset="0"/>
              </a:rPr>
              <a:t>speed, and large amount of data.  </a:t>
            </a:r>
          </a:p>
          <a:p>
            <a:r>
              <a:rPr lang="en-US" dirty="0">
                <a:latin typeface="Arial" panose="020B0604020202020204" pitchFamily="34" charset="0"/>
                <a:cs typeface="Arial" panose="020B0604020202020204" pitchFamily="34" charset="0"/>
              </a:rPr>
              <a:t>This model </a:t>
            </a:r>
            <a:r>
              <a:rPr lang="en-US" b="1" dirty="0">
                <a:latin typeface="Arial" panose="020B0604020202020204" pitchFamily="34" charset="0"/>
                <a:cs typeface="Arial" panose="020B0604020202020204" pitchFamily="34" charset="0"/>
              </a:rPr>
              <a:t>protects each individual cell </a:t>
            </a:r>
            <a:r>
              <a:rPr lang="en-US" dirty="0">
                <a:latin typeface="Arial" panose="020B0604020202020204" pitchFamily="34" charset="0"/>
                <a:cs typeface="Arial" panose="020B0604020202020204" pitchFamily="34" charset="0"/>
              </a:rPr>
              <a:t>in key-value databases; each data value is labeled with authorization rights following a Role-Based Access Control model or similar</a:t>
            </a:r>
            <a:endParaRPr lang="en-US" altLang="zh-C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All the known examples are derived from the security model of Apache </a:t>
            </a:r>
            <a:r>
              <a:rPr lang="en-US" dirty="0" err="1">
                <a:latin typeface="Arial" panose="020B0604020202020204" pitchFamily="34" charset="0"/>
                <a:cs typeface="Arial" panose="020B0604020202020204" pitchFamily="34" charset="0"/>
              </a:rPr>
              <a:t>Accumulo</a:t>
            </a:r>
            <a:r>
              <a:rPr lang="en-US" dirty="0">
                <a:latin typeface="Arial" panose="020B0604020202020204" pitchFamily="34" charset="0"/>
                <a:cs typeface="Arial" panose="020B0604020202020204" pitchFamily="34" charset="0"/>
              </a:rPr>
              <a:t>, which in turn received it from an NSA project.</a:t>
            </a:r>
          </a:p>
          <a:p>
            <a:r>
              <a:rPr lang="en-US" dirty="0">
                <a:latin typeface="Arial" panose="020B0604020202020204" pitchFamily="34" charset="0"/>
                <a:cs typeface="Arial" panose="020B0604020202020204" pitchFamily="34" charset="0"/>
              </a:rPr>
              <a:t>Known examples include </a:t>
            </a:r>
            <a:r>
              <a:rPr lang="en-US" dirty="0" err="1">
                <a:latin typeface="Arial" panose="020B0604020202020204" pitchFamily="34" charset="0"/>
                <a:cs typeface="Arial" panose="020B0604020202020204" pitchFamily="34" charset="0"/>
              </a:rPr>
              <a:t>Koverse</a:t>
            </a:r>
            <a:r>
              <a:rPr lang="en-US" dirty="0">
                <a:latin typeface="Arial" panose="020B0604020202020204" pitchFamily="34" charset="0"/>
                <a:cs typeface="Arial" panose="020B0604020202020204" pitchFamily="34" charset="0"/>
              </a:rPr>
              <a:t>, SQRRL, and Blue Talon databases</a:t>
            </a:r>
          </a:p>
        </p:txBody>
      </p:sp>
    </p:spTree>
    <p:extLst>
      <p:ext uri="{BB962C8B-B14F-4D97-AF65-F5344CB8AC3E}">
        <p14:creationId xmlns:p14="http://schemas.microsoft.com/office/powerpoint/2010/main" val="2235979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81200" y="274638"/>
            <a:ext cx="8229600" cy="1143000"/>
          </a:xfrm>
          <a:prstGeom prst="rect">
            <a:avLst/>
          </a:prstGeom>
        </p:spPr>
        <p:txBody>
          <a:bodyPr/>
          <a:lstStyle/>
          <a:p>
            <a:pPr algn="ctr">
              <a:defRPr/>
            </a:pPr>
            <a:r>
              <a:rPr lang="en-US" sz="2000">
                <a:latin typeface="+mj-lt"/>
                <a:ea typeface="+mj-ea"/>
                <a:cs typeface="+mj-cs"/>
              </a:rPr>
              <a:t>Bruce Schneier</a:t>
            </a:r>
            <a:br>
              <a:rPr lang="en-US" sz="2000">
                <a:latin typeface="+mj-lt"/>
                <a:ea typeface="+mj-ea"/>
                <a:cs typeface="+mj-cs"/>
              </a:rPr>
            </a:br>
            <a:r>
              <a:rPr lang="en-US" sz="2000">
                <a:latin typeface="+mj-lt"/>
                <a:ea typeface="+mj-ea"/>
                <a:cs typeface="+mj-cs"/>
              </a:rPr>
              <a:t> schneier@schneier.com</a:t>
            </a:r>
            <a:br>
              <a:rPr lang="en-US" sz="2000">
                <a:latin typeface="+mj-lt"/>
                <a:ea typeface="+mj-ea"/>
                <a:cs typeface="+mj-cs"/>
              </a:rPr>
            </a:br>
            <a:r>
              <a:rPr lang="en-US" sz="2000">
                <a:latin typeface="+mj-lt"/>
                <a:ea typeface="+mj-ea"/>
                <a:cs typeface="+mj-cs"/>
              </a:rPr>
              <a:t>             </a:t>
            </a:r>
            <a:r>
              <a:rPr lang="en-US" sz="2000">
                <a:latin typeface="+mj-lt"/>
                <a:ea typeface="+mj-ea"/>
                <a:cs typeface="+mj-cs"/>
                <a:hlinkClick r:id="rId2"/>
              </a:rPr>
              <a:t>http://www.schneier.com</a:t>
            </a:r>
            <a:endParaRPr lang="en-US" sz="2000" dirty="0">
              <a:latin typeface="+mj-lt"/>
              <a:ea typeface="+mj-ea"/>
              <a:cs typeface="+mj-cs"/>
            </a:endParaRPr>
          </a:p>
        </p:txBody>
      </p:sp>
      <p:sp>
        <p:nvSpPr>
          <p:cNvPr id="3" name="Content Placeholder 2"/>
          <p:cNvSpPr txBox="1">
            <a:spLocks/>
          </p:cNvSpPr>
          <p:nvPr/>
        </p:nvSpPr>
        <p:spPr>
          <a:xfrm>
            <a:off x="1981200" y="1600201"/>
            <a:ext cx="8229600" cy="4525963"/>
          </a:xfrm>
          <a:prstGeom prst="rect">
            <a:avLst/>
          </a:prstGeom>
        </p:spPr>
        <p:txBody>
          <a:bodyPr/>
          <a:lstStyle/>
          <a:p>
            <a:pPr marL="342900" indent="-342900">
              <a:spcBef>
                <a:spcPct val="20000"/>
              </a:spcBef>
              <a:buFont typeface="Arial" charset="0"/>
              <a:buChar char="•"/>
              <a:defRPr/>
            </a:pPr>
            <a:r>
              <a:rPr lang="en-US" sz="2000" b="1" dirty="0"/>
              <a:t>Top emerging threats  </a:t>
            </a:r>
            <a:r>
              <a:rPr lang="en-US" sz="2000" dirty="0"/>
              <a:t>in cyberspace.  </a:t>
            </a:r>
          </a:p>
          <a:p>
            <a:pPr marL="342900" indent="-342900">
              <a:spcBef>
                <a:spcPct val="20000"/>
              </a:spcBef>
              <a:buFont typeface="Arial" charset="0"/>
              <a:buChar char="•"/>
              <a:defRPr/>
            </a:pPr>
            <a:r>
              <a:rPr lang="en-US" sz="2000" dirty="0"/>
              <a:t>The Rise of Big Data.  By this I mean industries that trade on our </a:t>
            </a:r>
            <a:br>
              <a:rPr lang="en-US" sz="2000" dirty="0"/>
            </a:br>
            <a:r>
              <a:rPr lang="en-US" sz="2000" dirty="0"/>
              <a:t>data. These include traditional credit bureaus and data brokers, but </a:t>
            </a:r>
            <a:br>
              <a:rPr lang="en-US" sz="2000" dirty="0"/>
            </a:br>
            <a:r>
              <a:rPr lang="en-US" sz="2000" dirty="0"/>
              <a:t>also data-collection companies like Facebook and Google.  They're </a:t>
            </a:r>
            <a:br>
              <a:rPr lang="en-US" sz="2000" dirty="0"/>
            </a:br>
            <a:r>
              <a:rPr lang="en-US" sz="2000" dirty="0"/>
              <a:t>collecting more and more data about everyone, often without their </a:t>
            </a:r>
            <a:br>
              <a:rPr lang="en-US" sz="2000" dirty="0"/>
            </a:br>
            <a:r>
              <a:rPr lang="en-US" sz="2000" dirty="0"/>
              <a:t>knowledge and explicit consent, and selling it far and wide: to both </a:t>
            </a:r>
            <a:br>
              <a:rPr lang="en-US" sz="2000" dirty="0"/>
            </a:br>
            <a:r>
              <a:rPr lang="en-US" sz="2000" dirty="0"/>
              <a:t>other corporate users and to government.  Big data is becoming a </a:t>
            </a:r>
            <a:br>
              <a:rPr lang="en-US" sz="2000" dirty="0"/>
            </a:br>
            <a:r>
              <a:rPr lang="en-US" sz="2000" dirty="0"/>
              <a:t>powerful industry, resisting any calls to regulate its behavior. </a:t>
            </a:r>
          </a:p>
          <a:p>
            <a:pPr marL="342900" indent="-342900">
              <a:spcBef>
                <a:spcPct val="20000"/>
              </a:spcBef>
              <a:buFont typeface="Arial" charset="0"/>
              <a:buChar char="•"/>
              <a:defRPr/>
            </a:pPr>
            <a:r>
              <a:rPr lang="en-US" sz="2000" b="1" dirty="0"/>
              <a:t>Ill-Conceived Regulations from Law Enforcement</a:t>
            </a:r>
            <a:r>
              <a:rPr lang="en-US" sz="2000" dirty="0"/>
              <a:t>.  We're seeing </a:t>
            </a:r>
            <a:br>
              <a:rPr lang="en-US" sz="2000" dirty="0"/>
            </a:br>
            <a:r>
              <a:rPr lang="en-US" sz="2000" dirty="0"/>
              <a:t>increasing calls to regulate cyberspace in the mistaken belief that this will fight crime.  I'm thinking about data retention laws, Internet kill switches, and calls to eliminate anonymity.  None of these will work, and they'll all make us less safe.</a:t>
            </a:r>
            <a:br>
              <a:rPr lang="en-US" sz="2000" dirty="0"/>
            </a:br>
            <a:br>
              <a:rPr lang="en-US" sz="2000" dirty="0"/>
            </a:br>
            <a:endParaRPr lang="en-US" sz="2000" dirty="0"/>
          </a:p>
        </p:txBody>
      </p:sp>
    </p:spTree>
    <p:extLst>
      <p:ext uri="{BB962C8B-B14F-4D97-AF65-F5344CB8AC3E}">
        <p14:creationId xmlns:p14="http://schemas.microsoft.com/office/powerpoint/2010/main" val="749599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software</a:t>
            </a:r>
          </a:p>
        </p:txBody>
      </p:sp>
      <p:sp>
        <p:nvSpPr>
          <p:cNvPr id="3" name="Content Placeholder 2"/>
          <p:cNvSpPr>
            <a:spLocks noGrp="1"/>
          </p:cNvSpPr>
          <p:nvPr>
            <p:ph idx="1"/>
          </p:nvPr>
        </p:nvSpPr>
        <p:spPr/>
        <p:txBody>
          <a:bodyPr/>
          <a:lstStyle/>
          <a:p>
            <a:r>
              <a:rPr lang="en-US" dirty="0"/>
              <a:t>Systems are becoming more and more dynamic: new applications, new devices, system upgrades,…</a:t>
            </a:r>
          </a:p>
          <a:p>
            <a:r>
              <a:rPr lang="en-US" dirty="0"/>
              <a:t>We need </a:t>
            </a:r>
            <a:r>
              <a:rPr lang="en-US" b="1" dirty="0"/>
              <a:t>architectures for ease of change and adaptation</a:t>
            </a:r>
          </a:p>
          <a:p>
            <a:r>
              <a:rPr lang="en-US" dirty="0"/>
              <a:t>This may require the ability to </a:t>
            </a:r>
            <a:r>
              <a:rPr lang="en-US" b="1" dirty="0"/>
              <a:t>dynamically discover and compose services and resources</a:t>
            </a:r>
          </a:p>
          <a:p>
            <a:r>
              <a:rPr lang="en-US" dirty="0"/>
              <a:t>For other systems it may require well-defined interfaces that support </a:t>
            </a:r>
            <a:r>
              <a:rPr lang="en-US" b="1" dirty="0"/>
              <a:t>rapid customization</a:t>
            </a:r>
            <a:r>
              <a:rPr lang="en-US" dirty="0"/>
              <a:t>, extension, and upgrade</a:t>
            </a:r>
          </a:p>
          <a:p>
            <a:r>
              <a:rPr lang="en-US" dirty="0"/>
              <a:t>The changes should not interfere with the current services</a:t>
            </a:r>
          </a:p>
        </p:txBody>
      </p:sp>
    </p:spTree>
    <p:extLst>
      <p:ext uri="{BB962C8B-B14F-4D97-AF65-F5344CB8AC3E}">
        <p14:creationId xmlns:p14="http://schemas.microsoft.com/office/powerpoint/2010/main" val="86300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structure</a:t>
            </a:r>
          </a:p>
        </p:txBody>
      </p:sp>
      <p:sp>
        <p:nvSpPr>
          <p:cNvPr id="3" name="Content Placeholder 2"/>
          <p:cNvSpPr>
            <a:spLocks noGrp="1"/>
          </p:cNvSpPr>
          <p:nvPr>
            <p:ph idx="1"/>
          </p:nvPr>
        </p:nvSpPr>
        <p:spPr/>
        <p:txBody>
          <a:bodyPr>
            <a:normAutofit/>
          </a:bodyPr>
          <a:lstStyle/>
          <a:p>
            <a:r>
              <a:rPr lang="en-US" dirty="0"/>
              <a:t>With its previous block hash contained in the block header, a block has only one parent block. </a:t>
            </a:r>
          </a:p>
          <a:p>
            <a:r>
              <a:rPr lang="en-US" dirty="0"/>
              <a:t>The ﬁrst block of a </a:t>
            </a:r>
            <a:r>
              <a:rPr lang="en-US" dirty="0" err="1"/>
              <a:t>blockchain</a:t>
            </a:r>
            <a:r>
              <a:rPr lang="en-US" dirty="0"/>
              <a:t> is called </a:t>
            </a:r>
            <a:r>
              <a:rPr lang="en-US" b="1" dirty="0"/>
              <a:t>genesis block, and </a:t>
            </a:r>
            <a:r>
              <a:rPr lang="en-US" dirty="0"/>
              <a:t>has no parent block. </a:t>
            </a:r>
          </a:p>
          <a:p>
            <a:pPr marL="0" indent="0">
              <a:buNone/>
            </a:pPr>
            <a:endParaRPr lang="en-US" dirty="0"/>
          </a:p>
          <a:p>
            <a:r>
              <a:rPr lang="en-US" dirty="0"/>
              <a:t>A </a:t>
            </a:r>
            <a:r>
              <a:rPr lang="en-US" b="1" dirty="0"/>
              <a:t>Block</a:t>
            </a:r>
            <a:r>
              <a:rPr lang="en-US" dirty="0"/>
              <a:t> consists of the block header and the block body as shown in Figure 2. In particular, the block header includes:</a:t>
            </a:r>
          </a:p>
        </p:txBody>
      </p:sp>
    </p:spTree>
    <p:extLst>
      <p:ext uri="{BB962C8B-B14F-4D97-AF65-F5344CB8AC3E}">
        <p14:creationId xmlns:p14="http://schemas.microsoft.com/office/powerpoint/2010/main" val="18097066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Describing and reasoning about the architecture</a:t>
            </a:r>
          </a:p>
        </p:txBody>
      </p:sp>
      <p:sp>
        <p:nvSpPr>
          <p:cNvPr id="3" name="Content Placeholder 2"/>
          <p:cNvSpPr>
            <a:spLocks noGrp="1"/>
          </p:cNvSpPr>
          <p:nvPr>
            <p:ph idx="1"/>
          </p:nvPr>
        </p:nvSpPr>
        <p:spPr/>
        <p:txBody>
          <a:bodyPr/>
          <a:lstStyle/>
          <a:p>
            <a:r>
              <a:rPr lang="en-US" dirty="0"/>
              <a:t>We need a way to characterize the set of all possible systems, which cannot be done with existing description languages</a:t>
            </a:r>
          </a:p>
          <a:p>
            <a:r>
              <a:rPr lang="en-US" dirty="0"/>
              <a:t>It is very difficult to do a formal analysis of future system configurations</a:t>
            </a:r>
          </a:p>
          <a:p>
            <a:r>
              <a:rPr lang="en-US" dirty="0"/>
              <a:t>Partial solutions may come from the application of product line variability representation and analysis</a:t>
            </a:r>
          </a:p>
          <a:p>
            <a:r>
              <a:rPr lang="en-US" dirty="0"/>
              <a:t>All this work is worthwhile because we could produce systems that collaborate in ensuring their own health and quality</a:t>
            </a:r>
          </a:p>
          <a:p>
            <a:r>
              <a:rPr lang="en-US" dirty="0"/>
              <a:t>These are called </a:t>
            </a:r>
            <a:r>
              <a:rPr lang="en-US" b="1" dirty="0"/>
              <a:t>self-adaptive</a:t>
            </a:r>
            <a:r>
              <a:rPr lang="en-US" dirty="0"/>
              <a:t> systems or </a:t>
            </a:r>
            <a:r>
              <a:rPr lang="en-US" b="1" dirty="0"/>
              <a:t>autonomic</a:t>
            </a:r>
            <a:r>
              <a:rPr lang="en-US" dirty="0"/>
              <a:t> systems</a:t>
            </a:r>
          </a:p>
        </p:txBody>
      </p:sp>
    </p:spTree>
    <p:extLst>
      <p:ext uri="{BB962C8B-B14F-4D97-AF65-F5344CB8AC3E}">
        <p14:creationId xmlns:p14="http://schemas.microsoft.com/office/powerpoint/2010/main" val="15311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Self-adaptive systems</a:t>
            </a:r>
          </a:p>
        </p:txBody>
      </p:sp>
      <p:sp>
        <p:nvSpPr>
          <p:cNvPr id="3" name="Content Placeholder 2"/>
          <p:cNvSpPr>
            <a:spLocks noGrp="1"/>
          </p:cNvSpPr>
          <p:nvPr>
            <p:ph idx="1"/>
          </p:nvPr>
        </p:nvSpPr>
        <p:spPr/>
        <p:txBody>
          <a:bodyPr/>
          <a:lstStyle/>
          <a:p>
            <a:r>
              <a:rPr lang="en-US" dirty="0"/>
              <a:t>An important approach to self-adaptation is to </a:t>
            </a:r>
            <a:r>
              <a:rPr lang="en-US" b="1" dirty="0"/>
              <a:t>adopt a control systems view. </a:t>
            </a:r>
          </a:p>
          <a:p>
            <a:r>
              <a:rPr lang="en-US" dirty="0"/>
              <a:t>We add in each system a control layer, responsible for monitoring the state of the system, detecting opportunities for improvement, and effecting change in as it runs</a:t>
            </a:r>
          </a:p>
          <a:p>
            <a:r>
              <a:rPr lang="en-US" b="1" dirty="0"/>
              <a:t>Architectural models </a:t>
            </a:r>
            <a:r>
              <a:rPr lang="en-US" dirty="0"/>
              <a:t>are very useful for this purpose</a:t>
            </a:r>
          </a:p>
          <a:p>
            <a:r>
              <a:rPr lang="en-US" dirty="0"/>
              <a:t>Now architectural models become useful not only as design artifacts, but as </a:t>
            </a:r>
            <a:r>
              <a:rPr lang="en-US" b="1" dirty="0"/>
              <a:t>run-time artifacts </a:t>
            </a:r>
            <a:r>
              <a:rPr lang="en-US" dirty="0"/>
              <a:t>as well</a:t>
            </a:r>
          </a:p>
        </p:txBody>
      </p:sp>
    </p:spTree>
    <p:extLst>
      <p:ext uri="{BB962C8B-B14F-4D97-AF65-F5344CB8AC3E}">
        <p14:creationId xmlns:p14="http://schemas.microsoft.com/office/powerpoint/2010/main" val="1396230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Autonomic framework</a:t>
            </a:r>
          </a:p>
        </p:txBody>
      </p:sp>
      <p:sp>
        <p:nvSpPr>
          <p:cNvPr id="3" name="Content Placeholder 2"/>
          <p:cNvSpPr>
            <a:spLocks noGrp="1"/>
          </p:cNvSpPr>
          <p:nvPr>
            <p:ph idx="1"/>
          </p:nvPr>
        </p:nvSpPr>
        <p:spPr>
          <a:xfrm>
            <a:off x="846667" y="1825625"/>
            <a:ext cx="10515600" cy="4351338"/>
          </a:xfrm>
        </p:spPr>
        <p:txBody>
          <a:bodyPr>
            <a:normAutofit fontScale="92500" lnSpcReduction="20000"/>
          </a:bodyPr>
          <a:lstStyle/>
          <a:p>
            <a:r>
              <a:rPr lang="en-US" dirty="0"/>
              <a:t>1. </a:t>
            </a:r>
            <a:r>
              <a:rPr lang="en-US" b="1" dirty="0"/>
              <a:t>Monitor</a:t>
            </a:r>
            <a:r>
              <a:rPr lang="en-US" dirty="0"/>
              <a:t>: The monitoring phase is concerned with extracting information – properties or states – out of the managed element. </a:t>
            </a:r>
          </a:p>
          <a:p>
            <a:r>
              <a:rPr lang="en-US" dirty="0"/>
              <a:t>2. </a:t>
            </a:r>
            <a:r>
              <a:rPr lang="en-US" b="1" dirty="0"/>
              <a:t>Analyze</a:t>
            </a:r>
            <a:r>
              <a:rPr lang="en-US" dirty="0"/>
              <a:t>: is concerned with determining if something has gone awry in the system, usually because a system property exhibits a value outside of expected bounds, or has a degrading trend. </a:t>
            </a:r>
          </a:p>
          <a:p>
            <a:r>
              <a:rPr lang="en-US" dirty="0"/>
              <a:t>3. </a:t>
            </a:r>
            <a:r>
              <a:rPr lang="en-US" b="1" dirty="0"/>
              <a:t>Plan</a:t>
            </a:r>
            <a:r>
              <a:rPr lang="en-US" dirty="0"/>
              <a:t>: is concerned with determining a course of action to adapt the managed element once a problem is detected. </a:t>
            </a:r>
          </a:p>
          <a:p>
            <a:r>
              <a:rPr lang="en-US" dirty="0"/>
              <a:t>4. </a:t>
            </a:r>
            <a:r>
              <a:rPr lang="en-US" b="1" dirty="0"/>
              <a:t>Execute</a:t>
            </a:r>
            <a:r>
              <a:rPr lang="en-US" dirty="0"/>
              <a:t>: is concerned with carrying out a chosen course of action and effecting the changes in the system.</a:t>
            </a:r>
          </a:p>
          <a:p>
            <a:pPr marL="0" indent="0">
              <a:buNone/>
            </a:pPr>
            <a:r>
              <a:rPr lang="en-US" dirty="0"/>
              <a:t>Shared between these four phases is the </a:t>
            </a:r>
            <a:r>
              <a:rPr lang="en-US" b="1" dirty="0"/>
              <a:t>Knowledge component</a:t>
            </a:r>
            <a:r>
              <a:rPr lang="en-US" dirty="0"/>
              <a:t>, which contains models, data, and plans or scripts to enable separation of adaptation responsibilities and coordination of adaptations</a:t>
            </a:r>
          </a:p>
        </p:txBody>
      </p:sp>
    </p:spTree>
    <p:extLst>
      <p:ext uri="{BB962C8B-B14F-4D97-AF65-F5344CB8AC3E}">
        <p14:creationId xmlns:p14="http://schemas.microsoft.com/office/powerpoint/2010/main" val="1417745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134" y="1109133"/>
            <a:ext cx="8856133" cy="4758267"/>
          </a:xfrm>
          <a:prstGeom prst="rect">
            <a:avLst/>
          </a:prstGeom>
        </p:spPr>
      </p:pic>
    </p:spTree>
    <p:extLst>
      <p:ext uri="{BB962C8B-B14F-4D97-AF65-F5344CB8AC3E}">
        <p14:creationId xmlns:p14="http://schemas.microsoft.com/office/powerpoint/2010/main" val="1192372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Rainbow  framework  [Gar09]</a:t>
            </a:r>
          </a:p>
        </p:txBody>
      </p:sp>
      <p:sp>
        <p:nvSpPr>
          <p:cNvPr id="3" name="Content Placeholder 2"/>
          <p:cNvSpPr>
            <a:spLocks noGrp="1"/>
          </p:cNvSpPr>
          <p:nvPr>
            <p:ph idx="1"/>
          </p:nvPr>
        </p:nvSpPr>
        <p:spPr/>
        <p:txBody>
          <a:bodyPr>
            <a:normAutofit fontScale="92500" lnSpcReduction="10000"/>
          </a:bodyPr>
          <a:lstStyle/>
          <a:p>
            <a:r>
              <a:rPr lang="en-US" dirty="0"/>
              <a:t>What is missing is an approach to self-adaptation that (a) is generally applicable to different classes of systems and quality objectives, (b) allows adaptation to be represented as explicit operational entities and chooses the best one in a principled and analyzable way, and (c) provides an integrated approach that saves engineers time and effort in writing and changing adaptation. </a:t>
            </a:r>
          </a:p>
          <a:p>
            <a:r>
              <a:rPr lang="en-US" dirty="0"/>
              <a:t>This approach satisfies the above requirements by: (1) providing a framework, called Rainbow, that provides general, supporting mechanisms for self-adaptation, and which can be tailored to different classes of systems; and (2) defining a language, called “Stitch,” that plugs into this framework and allows adaptation expertise to be specified and reasoned about, and which can be used to automate and coordinate adaptations to satisfy multiple objectives.</a:t>
            </a:r>
          </a:p>
        </p:txBody>
      </p:sp>
    </p:spTree>
    <p:extLst>
      <p:ext uri="{BB962C8B-B14F-4D97-AF65-F5344CB8AC3E}">
        <p14:creationId xmlns:p14="http://schemas.microsoft.com/office/powerpoint/2010/main" val="248685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7867" y="685801"/>
            <a:ext cx="8262408" cy="5033962"/>
          </a:xfrm>
          <a:prstGeom prst="rect">
            <a:avLst/>
          </a:prstGeom>
        </p:spPr>
      </p:pic>
    </p:spTree>
    <p:extLst>
      <p:ext uri="{BB962C8B-B14F-4D97-AF65-F5344CB8AC3E}">
        <p14:creationId xmlns:p14="http://schemas.microsoft.com/office/powerpoint/2010/main" val="2748113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the Rainbow framework</a:t>
            </a:r>
          </a:p>
        </p:txBody>
      </p:sp>
      <p:sp>
        <p:nvSpPr>
          <p:cNvPr id="3" name="Content Placeholder 2"/>
          <p:cNvSpPr>
            <a:spLocks noGrp="1"/>
          </p:cNvSpPr>
          <p:nvPr>
            <p:ph idx="1"/>
          </p:nvPr>
        </p:nvSpPr>
        <p:spPr/>
        <p:txBody>
          <a:bodyPr>
            <a:normAutofit fontScale="92500" lnSpcReduction="20000"/>
          </a:bodyPr>
          <a:lstStyle/>
          <a:p>
            <a:r>
              <a:rPr lang="en-US" b="1" dirty="0"/>
              <a:t>Monitoring mechanisms</a:t>
            </a:r>
            <a:r>
              <a:rPr lang="en-US" dirty="0"/>
              <a:t>—probes and gauges—observe the running target system. </a:t>
            </a:r>
          </a:p>
          <a:p>
            <a:r>
              <a:rPr lang="en-US" b="1" dirty="0"/>
              <a:t>Observations </a:t>
            </a:r>
            <a:r>
              <a:rPr lang="en-US" dirty="0"/>
              <a:t>are reported to update properties of the architecture model managed by the </a:t>
            </a:r>
            <a:r>
              <a:rPr lang="en-US" b="1" dirty="0"/>
              <a:t>Model Manager</a:t>
            </a:r>
            <a:r>
              <a:rPr lang="en-US" dirty="0"/>
              <a:t>. </a:t>
            </a:r>
          </a:p>
          <a:p>
            <a:r>
              <a:rPr lang="en-US" dirty="0"/>
              <a:t>The </a:t>
            </a:r>
            <a:r>
              <a:rPr lang="en-US" b="1" dirty="0"/>
              <a:t>Architecture Evaluator </a:t>
            </a:r>
            <a:r>
              <a:rPr lang="en-US" dirty="0"/>
              <a:t>evaluates the model upon update to ensure that the system is operating within an acceptable range, as determined by architectural constraints. </a:t>
            </a:r>
          </a:p>
          <a:p>
            <a:r>
              <a:rPr lang="en-US" dirty="0"/>
              <a:t>If the evaluation determines that the system has a problem, the Evaluator triggers the </a:t>
            </a:r>
            <a:r>
              <a:rPr lang="en-US" b="1" dirty="0"/>
              <a:t>Adaptation Manager </a:t>
            </a:r>
            <a:r>
              <a:rPr lang="en-US" dirty="0"/>
              <a:t>to initiate the adaptation process and choose an appropriate repair strategy.</a:t>
            </a:r>
          </a:p>
          <a:p>
            <a:r>
              <a:rPr lang="en-US" dirty="0"/>
              <a:t> The </a:t>
            </a:r>
            <a:r>
              <a:rPr lang="en-US" b="1" dirty="0"/>
              <a:t>Strategy Executor </a:t>
            </a:r>
            <a:r>
              <a:rPr lang="en-US" dirty="0"/>
              <a:t>executes the strategy on the running system via system-level effectors.</a:t>
            </a:r>
          </a:p>
          <a:p>
            <a:r>
              <a:rPr lang="en-US" dirty="0"/>
              <a:t>The next figure shows a more detailed view.</a:t>
            </a:r>
          </a:p>
        </p:txBody>
      </p:sp>
    </p:spTree>
    <p:extLst>
      <p:ext uri="{BB962C8B-B14F-4D97-AF65-F5344CB8AC3E}">
        <p14:creationId xmlns:p14="http://schemas.microsoft.com/office/powerpoint/2010/main" val="238449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52600" y="592667"/>
            <a:ext cx="7672387" cy="5141383"/>
          </a:xfrm>
          <a:prstGeom prst="rect">
            <a:avLst/>
          </a:prstGeom>
        </p:spPr>
      </p:pic>
    </p:spTree>
    <p:extLst>
      <p:ext uri="{BB962C8B-B14F-4D97-AF65-F5344CB8AC3E}">
        <p14:creationId xmlns:p14="http://schemas.microsoft.com/office/powerpoint/2010/main" val="4072130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852C-7EDB-40D1-A445-A0E80AEC0DEB}"/>
              </a:ext>
            </a:extLst>
          </p:cNvPr>
          <p:cNvSpPr>
            <a:spLocks noGrp="1"/>
          </p:cNvSpPr>
          <p:nvPr>
            <p:ph type="title"/>
          </p:nvPr>
        </p:nvSpPr>
        <p:spPr/>
        <p:txBody>
          <a:bodyPr>
            <a:normAutofit/>
          </a:bodyPr>
          <a:lstStyle/>
          <a:p>
            <a:r>
              <a:rPr lang="en-US" sz="2800" b="1" dirty="0"/>
              <a:t>AI Genome; The main aspects of interests and stakeholders around evolution of AI systems [Adp18]</a:t>
            </a:r>
            <a:endParaRPr lang="en-US" sz="2800" dirty="0"/>
          </a:p>
        </p:txBody>
      </p:sp>
      <p:sp>
        <p:nvSpPr>
          <p:cNvPr id="3" name="Content Placeholder 2">
            <a:extLst>
              <a:ext uri="{FF2B5EF4-FFF2-40B4-BE49-F238E27FC236}">
                <a16:creationId xmlns:a16="http://schemas.microsoft.com/office/drawing/2014/main" id="{2E0DA63D-2C13-4247-9427-4F1405FDC8DF}"/>
              </a:ext>
            </a:extLst>
          </p:cNvPr>
          <p:cNvSpPr>
            <a:spLocks noGrp="1"/>
          </p:cNvSpPr>
          <p:nvPr>
            <p:ph idx="1"/>
          </p:nvPr>
        </p:nvSpPr>
        <p:spPr/>
        <p:txBody>
          <a:bodyPr>
            <a:normAutofit fontScale="92500" lnSpcReduction="10000"/>
          </a:bodyPr>
          <a:lstStyle/>
          <a:p>
            <a:r>
              <a:rPr lang="en-US" dirty="0"/>
              <a:t>The way towards wider/general purpose AI systems envisions very different kind of systems; Systems autonomously maintaining themselves, operating, learning and interacting over extended periods as part of society and culture, as presented in the vision of </a:t>
            </a:r>
            <a:r>
              <a:rPr lang="en-US" dirty="0">
                <a:hlinkClick r:id="rId2"/>
              </a:rPr>
              <a:t>Software Social Organisms</a:t>
            </a:r>
            <a:r>
              <a:rPr lang="en-US" dirty="0"/>
              <a:t>.</a:t>
            </a:r>
          </a:p>
          <a:p>
            <a:r>
              <a:rPr lang="en-US" dirty="0"/>
              <a:t>Advanced AI systems may highly differ from the existing software intensive systems (in terms of applicable methodologies, underlying technologies, organization, development, training, operation, maintenance, governance and way of interaction) suggests that an </a:t>
            </a:r>
            <a:r>
              <a:rPr lang="en-US" dirty="0">
                <a:hlinkClick r:id="rId3"/>
              </a:rPr>
              <a:t>architecture framework</a:t>
            </a:r>
            <a:r>
              <a:rPr lang="en-US" dirty="0"/>
              <a:t> for AI systems would be beneficial for analysis and development these systems – both for industry and academia. </a:t>
            </a:r>
          </a:p>
          <a:p>
            <a:r>
              <a:rPr lang="en-US" dirty="0"/>
              <a:t>We take a step towards such an architecture framework for AI systems and discuss the potential benefits it could provide for the R&amp;D community.</a:t>
            </a:r>
          </a:p>
        </p:txBody>
      </p:sp>
    </p:spTree>
    <p:extLst>
      <p:ext uri="{BB962C8B-B14F-4D97-AF65-F5344CB8AC3E}">
        <p14:creationId xmlns:p14="http://schemas.microsoft.com/office/powerpoint/2010/main" val="696775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EEC75-248C-4E71-A1E5-7E87CCFDBB66}"/>
              </a:ext>
            </a:extLst>
          </p:cNvPr>
          <p:cNvPicPr>
            <a:picLocks noChangeAspect="1"/>
          </p:cNvPicPr>
          <p:nvPr/>
        </p:nvPicPr>
        <p:blipFill>
          <a:blip r:embed="rId2"/>
          <a:stretch>
            <a:fillRect/>
          </a:stretch>
        </p:blipFill>
        <p:spPr>
          <a:xfrm>
            <a:off x="2322377" y="1204430"/>
            <a:ext cx="7547246" cy="5653569"/>
          </a:xfrm>
          <a:prstGeom prst="rect">
            <a:avLst/>
          </a:prstGeom>
        </p:spPr>
      </p:pic>
      <p:sp>
        <p:nvSpPr>
          <p:cNvPr id="3" name="Title 2">
            <a:extLst>
              <a:ext uri="{FF2B5EF4-FFF2-40B4-BE49-F238E27FC236}">
                <a16:creationId xmlns:a16="http://schemas.microsoft.com/office/drawing/2014/main" id="{E58BDBE1-4D04-4D84-BFBE-11F5AD1B19F6}"/>
              </a:ext>
            </a:extLst>
          </p:cNvPr>
          <p:cNvSpPr>
            <a:spLocks noGrp="1"/>
          </p:cNvSpPr>
          <p:nvPr>
            <p:ph type="title"/>
          </p:nvPr>
        </p:nvSpPr>
        <p:spPr>
          <a:xfrm>
            <a:off x="838200" y="365125"/>
            <a:ext cx="10515600" cy="839305"/>
          </a:xfrm>
        </p:spPr>
        <p:txBody>
          <a:bodyPr>
            <a:normAutofit fontScale="90000"/>
          </a:bodyPr>
          <a:lstStyle/>
          <a:p>
            <a:r>
              <a:rPr lang="en-US" sz="3100" b="1" dirty="0"/>
              <a:t>AI Genome; The main aspects of interests and stakeholders around evolution of AI systems</a:t>
            </a:r>
            <a:endParaRPr lang="en-US" dirty="0"/>
          </a:p>
        </p:txBody>
      </p:sp>
    </p:spTree>
    <p:extLst>
      <p:ext uri="{BB962C8B-B14F-4D97-AF65-F5344CB8AC3E}">
        <p14:creationId xmlns:p14="http://schemas.microsoft.com/office/powerpoint/2010/main" val="316444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5296" y="429768"/>
            <a:ext cx="8951976" cy="5745453"/>
          </a:xfrm>
          <a:prstGeom prst="rect">
            <a:avLst/>
          </a:prstGeom>
        </p:spPr>
      </p:pic>
    </p:spTree>
    <p:extLst>
      <p:ext uri="{BB962C8B-B14F-4D97-AF65-F5344CB8AC3E}">
        <p14:creationId xmlns:p14="http://schemas.microsoft.com/office/powerpoint/2010/main" val="2375884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80BD-DB49-4473-BDDB-2D4B7551A855}"/>
              </a:ext>
            </a:extLst>
          </p:cNvPr>
          <p:cNvSpPr>
            <a:spLocks noGrp="1"/>
          </p:cNvSpPr>
          <p:nvPr>
            <p:ph type="title"/>
          </p:nvPr>
        </p:nvSpPr>
        <p:spPr/>
        <p:txBody>
          <a:bodyPr>
            <a:normAutofit fontScale="90000"/>
          </a:bodyPr>
          <a:lstStyle/>
          <a:p>
            <a:br>
              <a:rPr lang="en-US" sz="3600" b="1" dirty="0"/>
            </a:br>
            <a:r>
              <a:rPr lang="en-US" sz="3600" b="1" dirty="0"/>
              <a:t>Top Experts Warn Against 'Malicious Use' of AI</a:t>
            </a:r>
            <a:br>
              <a:rPr lang="en-US" sz="3600" b="1" dirty="0"/>
            </a:br>
            <a:r>
              <a:rPr lang="en-US" sz="3600" dirty="0"/>
              <a:t>By </a:t>
            </a:r>
            <a:r>
              <a:rPr lang="en-US" sz="3600" u="sng" dirty="0">
                <a:hlinkClick r:id="rId2"/>
              </a:rPr>
              <a:t>AFP</a:t>
            </a:r>
            <a:r>
              <a:rPr lang="en-US" sz="3600" dirty="0"/>
              <a:t> on February 21, 2018</a:t>
            </a:r>
            <a:br>
              <a:rPr lang="en-US" dirty="0"/>
            </a:br>
            <a:endParaRPr lang="en-US" dirty="0"/>
          </a:p>
        </p:txBody>
      </p:sp>
      <p:sp>
        <p:nvSpPr>
          <p:cNvPr id="3" name="Content Placeholder 2">
            <a:extLst>
              <a:ext uri="{FF2B5EF4-FFF2-40B4-BE49-F238E27FC236}">
                <a16:creationId xmlns:a16="http://schemas.microsoft.com/office/drawing/2014/main" id="{84EED961-01F4-4C27-B3C6-80B069071E56}"/>
              </a:ext>
            </a:extLst>
          </p:cNvPr>
          <p:cNvSpPr>
            <a:spLocks noGrp="1"/>
          </p:cNvSpPr>
          <p:nvPr>
            <p:ph idx="1"/>
          </p:nvPr>
        </p:nvSpPr>
        <p:spPr/>
        <p:txBody>
          <a:bodyPr>
            <a:normAutofit lnSpcReduction="10000"/>
          </a:bodyPr>
          <a:lstStyle/>
          <a:p>
            <a:r>
              <a:rPr lang="en-US" b="1" dirty="0"/>
              <a:t>Artificial intelligence could be deployed by dictators, criminals and terrorists to manipulate elections and use drones in terrorist attacks, more than two dozen experts said Wednesday as they sounded the alarm over misuse of the technology.</a:t>
            </a:r>
            <a:endParaRPr lang="en-US" dirty="0"/>
          </a:p>
          <a:p>
            <a:r>
              <a:rPr lang="en-US" dirty="0"/>
              <a:t>In a 100-page analysis, they outlined a rapid growth in cybercrime and the use of "bots" to interfere with news gathering and penetrate social media among a host of plausible scenarios in the next five to 10 years.</a:t>
            </a:r>
          </a:p>
          <a:p>
            <a:r>
              <a:rPr lang="en-US" dirty="0"/>
              <a:t>"Our report focuses on ways in which people could do deliberate harm with AI," said </a:t>
            </a:r>
            <a:r>
              <a:rPr lang="en-US" dirty="0" err="1"/>
              <a:t>Seán</a:t>
            </a:r>
            <a:r>
              <a:rPr lang="en-US" dirty="0"/>
              <a:t> Ó </a:t>
            </a:r>
            <a:r>
              <a:rPr lang="en-US" dirty="0" err="1"/>
              <a:t>hÉigeartaigh</a:t>
            </a:r>
            <a:r>
              <a:rPr lang="en-US" dirty="0"/>
              <a:t>, Executive Director of the Cambridge Centre for the Study of Existential Risk.</a:t>
            </a:r>
          </a:p>
        </p:txBody>
      </p:sp>
    </p:spTree>
    <p:extLst>
      <p:ext uri="{BB962C8B-B14F-4D97-AF65-F5344CB8AC3E}">
        <p14:creationId xmlns:p14="http://schemas.microsoft.com/office/powerpoint/2010/main" val="2018823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7CF0-69B8-42B1-97B1-BE1E15000774}"/>
              </a:ext>
            </a:extLst>
          </p:cNvPr>
          <p:cNvSpPr>
            <a:spLocks noGrp="1"/>
          </p:cNvSpPr>
          <p:nvPr>
            <p:ph type="title"/>
          </p:nvPr>
        </p:nvSpPr>
        <p:spPr/>
        <p:txBody>
          <a:bodyPr/>
          <a:lstStyle/>
          <a:p>
            <a:r>
              <a:rPr lang="en-US" dirty="0"/>
              <a:t>AI    II</a:t>
            </a:r>
          </a:p>
        </p:txBody>
      </p:sp>
      <p:sp>
        <p:nvSpPr>
          <p:cNvPr id="3" name="Content Placeholder 2">
            <a:extLst>
              <a:ext uri="{FF2B5EF4-FFF2-40B4-BE49-F238E27FC236}">
                <a16:creationId xmlns:a16="http://schemas.microsoft.com/office/drawing/2014/main" id="{3D80862F-9BBD-409D-910C-1FB9CB978DDF}"/>
              </a:ext>
            </a:extLst>
          </p:cNvPr>
          <p:cNvSpPr>
            <a:spLocks noGrp="1"/>
          </p:cNvSpPr>
          <p:nvPr>
            <p:ph idx="1"/>
          </p:nvPr>
        </p:nvSpPr>
        <p:spPr/>
        <p:txBody>
          <a:bodyPr/>
          <a:lstStyle/>
          <a:p>
            <a:r>
              <a:rPr lang="en-US" dirty="0"/>
              <a:t>"AI may pose new threats, or change the nature of existing threats, across cyber-, physical, and political security," he told AFP.</a:t>
            </a:r>
          </a:p>
          <a:p>
            <a:r>
              <a:rPr lang="en-US" dirty="0"/>
              <a:t>The common practice, for example, of "phishing" -- sending emails seeded with malware or designed to finagle valuable personal data -- could become far more dangerous, the report detailed.</a:t>
            </a:r>
          </a:p>
          <a:p>
            <a:r>
              <a:rPr lang="en-US" dirty="0"/>
              <a:t>Currently, attempts at phishing are either generic but transparent -- such as scammers asking for bank details to deposit an unexpected windfall -- or </a:t>
            </a:r>
            <a:r>
              <a:rPr lang="en-US" dirty="0" err="1"/>
              <a:t>personalised</a:t>
            </a:r>
            <a:r>
              <a:rPr lang="en-US" dirty="0"/>
              <a:t> but </a:t>
            </a:r>
            <a:r>
              <a:rPr lang="en-US" dirty="0" err="1"/>
              <a:t>labour</a:t>
            </a:r>
            <a:r>
              <a:rPr lang="en-US" dirty="0"/>
              <a:t> intensive -- gleaning personal data to gain someone's confidence, known as "spear phishing".</a:t>
            </a:r>
          </a:p>
          <a:p>
            <a:endParaRPr lang="en-US" dirty="0"/>
          </a:p>
        </p:txBody>
      </p:sp>
    </p:spTree>
    <p:extLst>
      <p:ext uri="{BB962C8B-B14F-4D97-AF65-F5344CB8AC3E}">
        <p14:creationId xmlns:p14="http://schemas.microsoft.com/office/powerpoint/2010/main" val="1940569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717C-1604-4553-BF5A-FFFEE9C03D6A}"/>
              </a:ext>
            </a:extLst>
          </p:cNvPr>
          <p:cNvSpPr>
            <a:spLocks noGrp="1"/>
          </p:cNvSpPr>
          <p:nvPr>
            <p:ph type="title"/>
          </p:nvPr>
        </p:nvSpPr>
        <p:spPr/>
        <p:txBody>
          <a:bodyPr/>
          <a:lstStyle/>
          <a:p>
            <a:r>
              <a:rPr lang="en-US" dirty="0"/>
              <a:t>AI  III</a:t>
            </a:r>
          </a:p>
        </p:txBody>
      </p:sp>
      <p:sp>
        <p:nvSpPr>
          <p:cNvPr id="3" name="Content Placeholder 2">
            <a:extLst>
              <a:ext uri="{FF2B5EF4-FFF2-40B4-BE49-F238E27FC236}">
                <a16:creationId xmlns:a16="http://schemas.microsoft.com/office/drawing/2014/main" id="{E9B0AB48-39DD-438E-BFDE-E8185053A42A}"/>
              </a:ext>
            </a:extLst>
          </p:cNvPr>
          <p:cNvSpPr>
            <a:spLocks noGrp="1"/>
          </p:cNvSpPr>
          <p:nvPr>
            <p:ph idx="1"/>
          </p:nvPr>
        </p:nvSpPr>
        <p:spPr/>
        <p:txBody>
          <a:bodyPr/>
          <a:lstStyle/>
          <a:p>
            <a:r>
              <a:rPr lang="en-US" dirty="0"/>
              <a:t>"Using AI, it might become possible to do spear phishing at scale by automating a lot of the process" and making it harder to spot, </a:t>
            </a:r>
            <a:r>
              <a:rPr lang="en-US" dirty="0" err="1"/>
              <a:t>O’Eigeartaigh</a:t>
            </a:r>
            <a:r>
              <a:rPr lang="en-US" dirty="0"/>
              <a:t> noted.</a:t>
            </a:r>
          </a:p>
          <a:p>
            <a:r>
              <a:rPr lang="en-US" dirty="0"/>
              <a:t>In the political sphere, unscrupulous or autocratic leaders can already use advanced technology to sift through mountains of data collected from omnipresent surveillance networks to spy on their own people.</a:t>
            </a:r>
          </a:p>
          <a:p>
            <a:r>
              <a:rPr lang="en-US" dirty="0"/>
              <a:t>"Dictators could more quickly identify people who might be planning to subvert a regime, locate them, and put them in prison before they act," the report said.</a:t>
            </a:r>
          </a:p>
          <a:p>
            <a:endParaRPr lang="en-US" dirty="0"/>
          </a:p>
        </p:txBody>
      </p:sp>
    </p:spTree>
    <p:extLst>
      <p:ext uri="{BB962C8B-B14F-4D97-AF65-F5344CB8AC3E}">
        <p14:creationId xmlns:p14="http://schemas.microsoft.com/office/powerpoint/2010/main" val="37700761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EBA7-E5E0-4A2A-907B-6E60B29C7BB7}"/>
              </a:ext>
            </a:extLst>
          </p:cNvPr>
          <p:cNvSpPr>
            <a:spLocks noGrp="1"/>
          </p:cNvSpPr>
          <p:nvPr>
            <p:ph type="title"/>
          </p:nvPr>
        </p:nvSpPr>
        <p:spPr/>
        <p:txBody>
          <a:bodyPr/>
          <a:lstStyle/>
          <a:p>
            <a:r>
              <a:rPr lang="en-US" dirty="0"/>
              <a:t>AI  IV</a:t>
            </a:r>
          </a:p>
        </p:txBody>
      </p:sp>
      <p:sp>
        <p:nvSpPr>
          <p:cNvPr id="3" name="Content Placeholder 2">
            <a:extLst>
              <a:ext uri="{FF2B5EF4-FFF2-40B4-BE49-F238E27FC236}">
                <a16:creationId xmlns:a16="http://schemas.microsoft.com/office/drawing/2014/main" id="{1DBBD201-5213-40FD-86A8-7E144C0CE121}"/>
              </a:ext>
            </a:extLst>
          </p:cNvPr>
          <p:cNvSpPr>
            <a:spLocks noGrp="1"/>
          </p:cNvSpPr>
          <p:nvPr>
            <p:ph idx="1"/>
          </p:nvPr>
        </p:nvSpPr>
        <p:spPr/>
        <p:txBody>
          <a:bodyPr>
            <a:normAutofit lnSpcReduction="10000"/>
          </a:bodyPr>
          <a:lstStyle/>
          <a:p>
            <a:r>
              <a:rPr lang="en-US" dirty="0"/>
              <a:t>Likewise, targeted propaganda along with cheap, highly believable fake videos have become powerful tools for manipulating public opinion "on previously unimaginable scales".</a:t>
            </a:r>
          </a:p>
          <a:p>
            <a:r>
              <a:rPr lang="en-US" dirty="0"/>
              <a:t>An indictment handed down by US special prosecutor Robert Mueller last week detailed a vast operation to sow social division in the United States and influence the 2016 presidential election in which so-called "troll farms" manipulated thousands of social network bots, especially on Facebook and Twitter.</a:t>
            </a:r>
          </a:p>
          <a:p>
            <a:r>
              <a:rPr lang="en-US" dirty="0"/>
              <a:t>Another danger zone on the horizon is the proliferation of drones and robots that could be repurposed to crash autonomous vehicles, deliver missiles, or threaten critical infrastructure to gain ransom.</a:t>
            </a:r>
          </a:p>
          <a:p>
            <a:endParaRPr lang="en-US" dirty="0"/>
          </a:p>
        </p:txBody>
      </p:sp>
    </p:spTree>
    <p:extLst>
      <p:ext uri="{BB962C8B-B14F-4D97-AF65-F5344CB8AC3E}">
        <p14:creationId xmlns:p14="http://schemas.microsoft.com/office/powerpoint/2010/main" val="18110108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7D63-5777-48CB-89CB-322BBCAB0AF7}"/>
              </a:ext>
            </a:extLst>
          </p:cNvPr>
          <p:cNvSpPr>
            <a:spLocks noGrp="1"/>
          </p:cNvSpPr>
          <p:nvPr>
            <p:ph type="title"/>
          </p:nvPr>
        </p:nvSpPr>
        <p:spPr/>
        <p:txBody>
          <a:bodyPr/>
          <a:lstStyle/>
          <a:p>
            <a:r>
              <a:rPr lang="en-US" dirty="0"/>
              <a:t>AI   V</a:t>
            </a:r>
          </a:p>
        </p:txBody>
      </p:sp>
      <p:sp>
        <p:nvSpPr>
          <p:cNvPr id="3" name="Content Placeholder 2">
            <a:extLst>
              <a:ext uri="{FF2B5EF4-FFF2-40B4-BE49-F238E27FC236}">
                <a16:creationId xmlns:a16="http://schemas.microsoft.com/office/drawing/2014/main" id="{1DB2098E-7CE2-4FB5-96FA-E4F3F0B68266}"/>
              </a:ext>
            </a:extLst>
          </p:cNvPr>
          <p:cNvSpPr>
            <a:spLocks noGrp="1"/>
          </p:cNvSpPr>
          <p:nvPr>
            <p:ph idx="1"/>
          </p:nvPr>
        </p:nvSpPr>
        <p:spPr/>
        <p:txBody>
          <a:bodyPr>
            <a:normAutofit fontScale="62500" lnSpcReduction="20000"/>
          </a:bodyPr>
          <a:lstStyle/>
          <a:p>
            <a:r>
              <a:rPr lang="en-US" b="1" dirty="0"/>
              <a:t>Autonomous weapons -</a:t>
            </a:r>
            <a:endParaRPr lang="en-US" dirty="0"/>
          </a:p>
          <a:p>
            <a:r>
              <a:rPr lang="en-US" dirty="0"/>
              <a:t>"Personally, I am particularly worried about autonomous drones being used for terror and automated cyberattacks by both criminals and state groups," said co-author Miles Brundage, a researcher at Oxford University's Future of Humanity Institute.</a:t>
            </a:r>
          </a:p>
          <a:p>
            <a:r>
              <a:rPr lang="en-US" dirty="0"/>
              <a:t>The report details a plausible scenario in which an office-cleaning </a:t>
            </a:r>
            <a:r>
              <a:rPr lang="en-US" dirty="0" err="1"/>
              <a:t>SweepBot</a:t>
            </a:r>
            <a:r>
              <a:rPr lang="en-US" dirty="0"/>
              <a:t> fitted with a bomb infiltrates the German finance ministry by blending in with other machines of the same make.</a:t>
            </a:r>
          </a:p>
          <a:p>
            <a:r>
              <a:rPr lang="en-US" dirty="0"/>
              <a:t>The intruding robot behaves normally -- sweeping, cleaning, clearing litter -- until its hidden facial recognition software spots the minister and closes in.</a:t>
            </a:r>
          </a:p>
          <a:p>
            <a:r>
              <a:rPr lang="en-US" dirty="0"/>
              <a:t>"A hidden explosive device was triggered by proximity, killing the minister and wounding nearby staff," according to the sci-fi storyline.</a:t>
            </a:r>
          </a:p>
          <a:p>
            <a:r>
              <a:rPr lang="en-US" dirty="0"/>
              <a:t>"This report has imagined what the world could look like in the next five to 10 years," </a:t>
            </a:r>
            <a:r>
              <a:rPr lang="en-US" dirty="0" err="1"/>
              <a:t>Ó’Éigeartaigh</a:t>
            </a:r>
            <a:r>
              <a:rPr lang="en-US" dirty="0"/>
              <a:t> said.</a:t>
            </a:r>
          </a:p>
          <a:p>
            <a:r>
              <a:rPr lang="en-US" dirty="0"/>
              <a:t>"We live in a world fraught with day-to-day hazards from the misuse of AI, and we need to take ownership of the problems."</a:t>
            </a:r>
          </a:p>
          <a:p>
            <a:r>
              <a:rPr lang="en-US" dirty="0"/>
              <a:t>The authors called on policy makers and companies to make robot-operating software </a:t>
            </a:r>
            <a:r>
              <a:rPr lang="en-US" dirty="0" err="1"/>
              <a:t>unhackable</a:t>
            </a:r>
            <a:r>
              <a:rPr lang="en-US" dirty="0"/>
              <a:t>, to impose security restrictions on some research, and to consider expanding laws and regulations governing AI development.</a:t>
            </a:r>
          </a:p>
          <a:p>
            <a:endParaRPr lang="en-US" dirty="0"/>
          </a:p>
        </p:txBody>
      </p:sp>
    </p:spTree>
    <p:extLst>
      <p:ext uri="{BB962C8B-B14F-4D97-AF65-F5344CB8AC3E}">
        <p14:creationId xmlns:p14="http://schemas.microsoft.com/office/powerpoint/2010/main" val="36935349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AF0D-B3FE-4C20-A437-EDD9664F1B33}"/>
              </a:ext>
            </a:extLst>
          </p:cNvPr>
          <p:cNvSpPr>
            <a:spLocks noGrp="1"/>
          </p:cNvSpPr>
          <p:nvPr>
            <p:ph type="title"/>
          </p:nvPr>
        </p:nvSpPr>
        <p:spPr/>
        <p:txBody>
          <a:bodyPr/>
          <a:lstStyle/>
          <a:p>
            <a:r>
              <a:rPr lang="en-US" dirty="0"/>
              <a:t>AI   VI</a:t>
            </a:r>
          </a:p>
        </p:txBody>
      </p:sp>
      <p:sp>
        <p:nvSpPr>
          <p:cNvPr id="3" name="Content Placeholder 2">
            <a:extLst>
              <a:ext uri="{FF2B5EF4-FFF2-40B4-BE49-F238E27FC236}">
                <a16:creationId xmlns:a16="http://schemas.microsoft.com/office/drawing/2014/main" id="{2A15DF39-835A-4818-A956-7A1460DF8DC8}"/>
              </a:ext>
            </a:extLst>
          </p:cNvPr>
          <p:cNvSpPr>
            <a:spLocks noGrp="1"/>
          </p:cNvSpPr>
          <p:nvPr>
            <p:ph idx="1"/>
          </p:nvPr>
        </p:nvSpPr>
        <p:spPr/>
        <p:txBody>
          <a:bodyPr>
            <a:normAutofit fontScale="70000" lnSpcReduction="20000"/>
          </a:bodyPr>
          <a:lstStyle/>
          <a:p>
            <a:r>
              <a:rPr lang="en-US" dirty="0"/>
              <a:t>Giant high-tech companies -- leaders in AI -- "have lots of incentives to make sure that AI is safe and beneficial," the report said.</a:t>
            </a:r>
          </a:p>
          <a:p>
            <a:r>
              <a:rPr lang="en-US" dirty="0"/>
              <a:t>Another area of concern is the expanded use of automated lethal weapons. </a:t>
            </a:r>
          </a:p>
          <a:p>
            <a:r>
              <a:rPr lang="en-US" dirty="0"/>
              <a:t>Last year, more than 100 robotics and AI entrepreneurs -- including Tesla and SpaceX CEO Elon Musk, and British astrophysicist Stephen Hawking -- petitioned the United Nations to ban autonomous killer robots, warning that the digital-age weapons could be used by terrorists against civilians.</a:t>
            </a:r>
          </a:p>
          <a:p>
            <a:r>
              <a:rPr lang="en-US" dirty="0"/>
              <a:t>"Lethal autonomous weapons threaten to become the third revolution in warfare," after the invention of machine guns and the atomic bomb, they warned in a joint statement, also signed by Google DeepMind co-founder Mustafa Suleyman.</a:t>
            </a:r>
          </a:p>
          <a:p>
            <a:r>
              <a:rPr lang="en-US" dirty="0"/>
              <a:t>"We do not have long to act. Once this Pandora's box is opened, it will be hard to close."</a:t>
            </a:r>
          </a:p>
          <a:p>
            <a:r>
              <a:rPr lang="en-US" dirty="0"/>
              <a:t>Contributors to the new </a:t>
            </a:r>
            <a:r>
              <a:rPr lang="en-US" b="1" u="sng" dirty="0">
                <a:hlinkClick r:id="rId2"/>
              </a:rPr>
              <a:t>report</a:t>
            </a:r>
            <a:r>
              <a:rPr lang="en-US" dirty="0"/>
              <a:t> -- entitled "</a:t>
            </a:r>
            <a:r>
              <a:rPr lang="en-US" i="1" dirty="0"/>
              <a:t>The Malicious Use of AI: Forecasting, Prevention, and Mitigation</a:t>
            </a:r>
            <a:r>
              <a:rPr lang="en-US" dirty="0"/>
              <a:t>" -- also include experts from the Electronic Frontier Foundation, the Center for a New American Security, and </a:t>
            </a:r>
            <a:r>
              <a:rPr lang="en-US" dirty="0" err="1"/>
              <a:t>OpenAI</a:t>
            </a:r>
            <a:r>
              <a:rPr lang="en-US" dirty="0"/>
              <a:t>, a leading non-profit research company.</a:t>
            </a:r>
          </a:p>
          <a:p>
            <a:r>
              <a:rPr lang="en-US" dirty="0"/>
              <a:t>"Whether AI is, all things considered, helpful or harmful in the long run is largely a product of what humans choose to do, not the technology itself," said Brundage.</a:t>
            </a:r>
          </a:p>
          <a:p>
            <a:pPr marL="0" indent="0">
              <a:buNone/>
            </a:pPr>
            <a:endParaRPr lang="en-US" dirty="0"/>
          </a:p>
          <a:p>
            <a:endParaRPr lang="en-US" dirty="0"/>
          </a:p>
        </p:txBody>
      </p:sp>
    </p:spTree>
    <p:extLst>
      <p:ext uri="{BB962C8B-B14F-4D97-AF65-F5344CB8AC3E}">
        <p14:creationId xmlns:p14="http://schemas.microsoft.com/office/powerpoint/2010/main" val="3518863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9D0C-BBB7-44A2-95F2-3CF622B4C5A1}"/>
              </a:ext>
            </a:extLst>
          </p:cNvPr>
          <p:cNvSpPr>
            <a:spLocks noGrp="1"/>
          </p:cNvSpPr>
          <p:nvPr>
            <p:ph type="ctrTitle"/>
          </p:nvPr>
        </p:nvSpPr>
        <p:spPr/>
        <p:txBody>
          <a:bodyPr>
            <a:normAutofit fontScale="90000"/>
          </a:bodyPr>
          <a:lstStyle/>
          <a:p>
            <a:r>
              <a:rPr lang="en-US" b="1" dirty="0"/>
              <a:t>Secure software development for clouds and IoT.</a:t>
            </a:r>
            <a:endParaRPr lang="en-US" dirty="0"/>
          </a:p>
        </p:txBody>
      </p:sp>
      <p:sp>
        <p:nvSpPr>
          <p:cNvPr id="3" name="Subtitle 2">
            <a:extLst>
              <a:ext uri="{FF2B5EF4-FFF2-40B4-BE49-F238E27FC236}">
                <a16:creationId xmlns:a16="http://schemas.microsoft.com/office/drawing/2014/main" id="{0F741905-3D20-4AD1-AA4B-469D6C51DC65}"/>
              </a:ext>
            </a:extLst>
          </p:cNvPr>
          <p:cNvSpPr>
            <a:spLocks noGrp="1"/>
          </p:cNvSpPr>
          <p:nvPr>
            <p:ph type="subTitle" idx="1"/>
          </p:nvPr>
        </p:nvSpPr>
        <p:spPr/>
        <p:txBody>
          <a:bodyPr/>
          <a:lstStyle/>
          <a:p>
            <a:r>
              <a:rPr lang="en-US" dirty="0"/>
              <a:t>DevOps, SecOps, secure microservices. </a:t>
            </a:r>
          </a:p>
        </p:txBody>
      </p:sp>
    </p:spTree>
    <p:extLst>
      <p:ext uri="{BB962C8B-B14F-4D97-AF65-F5344CB8AC3E}">
        <p14:creationId xmlns:p14="http://schemas.microsoft.com/office/powerpoint/2010/main" val="113176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software development</a:t>
            </a:r>
          </a:p>
        </p:txBody>
      </p:sp>
      <p:sp>
        <p:nvSpPr>
          <p:cNvPr id="3" name="Content Placeholder 2"/>
          <p:cNvSpPr>
            <a:spLocks noGrp="1"/>
          </p:cNvSpPr>
          <p:nvPr>
            <p:ph idx="1"/>
          </p:nvPr>
        </p:nvSpPr>
        <p:spPr>
          <a:xfrm>
            <a:off x="1981200" y="1600201"/>
            <a:ext cx="8407400" cy="4525963"/>
          </a:xfrm>
        </p:spPr>
        <p:txBody>
          <a:bodyPr>
            <a:normAutofit lnSpcReduction="10000"/>
          </a:bodyPr>
          <a:lstStyle/>
          <a:p>
            <a:r>
              <a:rPr lang="en-US" dirty="0"/>
              <a:t>Rapid development and delivery is now often the most important requirement for software systems</a:t>
            </a:r>
          </a:p>
          <a:p>
            <a:pPr lvl="1"/>
            <a:r>
              <a:rPr lang="en-US" dirty="0"/>
              <a:t>Businesses operate in a fast –changing requirement and it is practically impossible to produce a set of stable software requirements</a:t>
            </a:r>
          </a:p>
          <a:p>
            <a:pPr lvl="1"/>
            <a:r>
              <a:rPr lang="en-US" dirty="0"/>
              <a:t>Software has to evolve quickly to reflect changing business needs.</a:t>
            </a:r>
          </a:p>
          <a:p>
            <a:r>
              <a:rPr lang="en-US" dirty="0"/>
              <a:t>Plan-driven development is essential for some types of system but does not meet these business needs.</a:t>
            </a:r>
          </a:p>
          <a:p>
            <a:r>
              <a:rPr lang="en-US" dirty="0"/>
              <a:t>Agile development methods emerged in the late 1990s whose aim was to radically reduce the delivery time for working software systems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87</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3863616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development</a:t>
            </a:r>
          </a:p>
        </p:txBody>
      </p:sp>
      <p:sp>
        <p:nvSpPr>
          <p:cNvPr id="3" name="Content Placeholder 2"/>
          <p:cNvSpPr>
            <a:spLocks noGrp="1"/>
          </p:cNvSpPr>
          <p:nvPr>
            <p:ph idx="1"/>
          </p:nvPr>
        </p:nvSpPr>
        <p:spPr/>
        <p:txBody>
          <a:bodyPr/>
          <a:lstStyle/>
          <a:p>
            <a:r>
              <a:rPr lang="en-US" dirty="0"/>
              <a:t>Program specification, design and implementation are inter-leaved</a:t>
            </a:r>
          </a:p>
          <a:p>
            <a:r>
              <a:rPr lang="en-US" dirty="0"/>
              <a:t>The system is developed as a series of versions or increments with stakeholders involved in version specification and evaluation</a:t>
            </a:r>
          </a:p>
          <a:p>
            <a:r>
              <a:rPr lang="en-US" dirty="0"/>
              <a:t>Frequent delivery of new versions for evaluation</a:t>
            </a:r>
          </a:p>
          <a:p>
            <a:r>
              <a:rPr lang="en-US" dirty="0"/>
              <a:t>Extensive tool support (e.g. automated testing tools) used to support development.</a:t>
            </a:r>
          </a:p>
          <a:p>
            <a:r>
              <a:rPr lang="en-US" dirty="0"/>
              <a:t>Minimal documentation – focus on working code</a:t>
            </a:r>
          </a:p>
          <a:p>
            <a:endParaRPr lang="en-US" dirty="0"/>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88</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082643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Plan-driven and agile development</a:t>
            </a:r>
          </a:p>
        </p:txBody>
      </p:sp>
      <p:sp>
        <p:nvSpPr>
          <p:cNvPr id="6" name="Footer Placeholder 5"/>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EAB5BBF0-B782-3644-AFE1-10103AC25370}" type="slidenum">
              <a:rPr lang="en-US" smtClean="0"/>
              <a:pPr>
                <a:defRPr/>
              </a:pPr>
              <a:t>89</a:t>
            </a:fld>
            <a:endParaRPr lang="en-US"/>
          </a:p>
        </p:txBody>
      </p:sp>
      <p:pic>
        <p:nvPicPr>
          <p:cNvPr id="4" name="Picture 3" descr="3.2 PlanBasedAgile.eps"/>
          <p:cNvPicPr>
            <a:picLocks noChangeAspect="1"/>
          </p:cNvPicPr>
          <p:nvPr/>
        </p:nvPicPr>
        <p:blipFill>
          <a:blip r:embed="rId2"/>
          <a:stretch>
            <a:fillRect/>
          </a:stretch>
        </p:blipFill>
        <p:spPr>
          <a:xfrm>
            <a:off x="3258751" y="1785249"/>
            <a:ext cx="5731937" cy="4357990"/>
          </a:xfrm>
          <a:prstGeom prst="rect">
            <a:avLst/>
          </a:prstGeom>
        </p:spPr>
      </p:pic>
      <p:sp>
        <p:nvSpPr>
          <p:cNvPr id="2" name="Date Placeholder 1"/>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1342537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51057" y="636454"/>
            <a:ext cx="7947364" cy="5952103"/>
          </a:xfrm>
          <a:prstGeom prst="rect">
            <a:avLst/>
          </a:prstGeom>
        </p:spPr>
      </p:pic>
    </p:spTree>
    <p:extLst>
      <p:ext uri="{BB962C8B-B14F-4D97-AF65-F5344CB8AC3E}">
        <p14:creationId xmlns:p14="http://schemas.microsoft.com/office/powerpoint/2010/main" val="1259576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Plan-driven and agile development</a:t>
            </a:r>
          </a:p>
        </p:txBody>
      </p:sp>
      <p:sp>
        <p:nvSpPr>
          <p:cNvPr id="3" name="Content Placeholder 2"/>
          <p:cNvSpPr>
            <a:spLocks noGrp="1"/>
          </p:cNvSpPr>
          <p:nvPr>
            <p:ph idx="1"/>
          </p:nvPr>
        </p:nvSpPr>
        <p:spPr/>
        <p:txBody>
          <a:bodyPr/>
          <a:lstStyle/>
          <a:p>
            <a:r>
              <a:rPr lang="en-US" dirty="0"/>
              <a:t>Plan-driven development</a:t>
            </a:r>
          </a:p>
          <a:p>
            <a:pPr lvl="1"/>
            <a:r>
              <a:rPr lang="en-US" dirty="0"/>
              <a:t>A plan-driven approach to software engineering is based around separate development stages with the outputs to be produced at each of these stages planned in advance.</a:t>
            </a:r>
          </a:p>
          <a:p>
            <a:pPr lvl="1"/>
            <a:r>
              <a:rPr lang="en-US" dirty="0"/>
              <a:t>Not necessarily waterfall model – plan-driven, incremental development is possible</a:t>
            </a:r>
          </a:p>
          <a:p>
            <a:pPr lvl="1"/>
            <a:r>
              <a:rPr lang="en-US" dirty="0"/>
              <a:t>Iteration occurs within activities. </a:t>
            </a:r>
          </a:p>
          <a:p>
            <a:r>
              <a:rPr lang="en-US" dirty="0"/>
              <a:t>Agile development</a:t>
            </a:r>
          </a:p>
          <a:p>
            <a:pPr lvl="1"/>
            <a:r>
              <a:rPr lang="en-US" dirty="0"/>
              <a:t>Specification, design, implementation and testing are inter-leaved and the outputs from the development process are decided through a process of negotiation during the software development process.</a:t>
            </a:r>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4" name="Slide Number Placeholder 3"/>
          <p:cNvSpPr>
            <a:spLocks noGrp="1"/>
          </p:cNvSpPr>
          <p:nvPr>
            <p:ph type="sldNum" sz="quarter" idx="12"/>
          </p:nvPr>
        </p:nvSpPr>
        <p:spPr/>
        <p:txBody>
          <a:bodyPr/>
          <a:lstStyle/>
          <a:p>
            <a:pPr>
              <a:defRPr/>
            </a:pPr>
            <a:fld id="{EAB5BBF0-B782-3644-AFE1-10103AC25370}" type="slidenum">
              <a:rPr lang="en-US" smtClean="0"/>
              <a:pPr>
                <a:defRPr/>
              </a:pPr>
              <a:t>90</a:t>
            </a:fld>
            <a:endParaRPr lang="en-US"/>
          </a:p>
        </p:txBody>
      </p:sp>
      <p:sp>
        <p:nvSpPr>
          <p:cNvPr id="6" name="Date Placeholder 5"/>
          <p:cNvSpPr>
            <a:spLocks noGrp="1"/>
          </p:cNvSpPr>
          <p:nvPr>
            <p:ph type="dt" sz="half" idx="10"/>
          </p:nvPr>
        </p:nvSpPr>
        <p:spPr/>
        <p:txBody>
          <a:bodyPr/>
          <a:lstStyle/>
          <a:p>
            <a:pPr>
              <a:defRPr/>
            </a:pPr>
            <a:r>
              <a:rPr lang="en-GB"/>
              <a:t>30/10/2014</a:t>
            </a:r>
            <a:endParaRPr lang="en-US"/>
          </a:p>
        </p:txBody>
      </p:sp>
    </p:spTree>
    <p:extLst>
      <p:ext uri="{BB962C8B-B14F-4D97-AF65-F5344CB8AC3E}">
        <p14:creationId xmlns:p14="http://schemas.microsoft.com/office/powerpoint/2010/main" val="42501439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DevOps</a:t>
            </a:r>
          </a:p>
        </p:txBody>
      </p:sp>
      <p:sp>
        <p:nvSpPr>
          <p:cNvPr id="3" name="Content Placeholder 2"/>
          <p:cNvSpPr>
            <a:spLocks noGrp="1"/>
          </p:cNvSpPr>
          <p:nvPr>
            <p:ph idx="1"/>
          </p:nvPr>
        </p:nvSpPr>
        <p:spPr/>
        <p:txBody>
          <a:bodyPr>
            <a:normAutofit/>
          </a:bodyPr>
          <a:lstStyle/>
          <a:p>
            <a:r>
              <a:rPr lang="en-US" sz="2000" b="1" dirty="0"/>
              <a:t>DevOps</a:t>
            </a:r>
            <a:r>
              <a:rPr lang="en-US" sz="2000" dirty="0"/>
              <a:t> (development = operations) is a </a:t>
            </a:r>
            <a:r>
              <a:rPr lang="en-US" sz="2000" dirty="0" err="1"/>
              <a:t>a</a:t>
            </a:r>
            <a:r>
              <a:rPr lang="en-US" sz="2000" dirty="0"/>
              <a:t> software development methodology that combines software development (</a:t>
            </a:r>
            <a:r>
              <a:rPr lang="en-US" sz="2000" i="1" dirty="0"/>
              <a:t>Dev</a:t>
            </a:r>
            <a:r>
              <a:rPr lang="en-US" sz="2000" dirty="0"/>
              <a:t>) with IT operations (</a:t>
            </a:r>
            <a:r>
              <a:rPr lang="en-US" sz="2000" i="1" dirty="0"/>
              <a:t>Ops</a:t>
            </a:r>
            <a:r>
              <a:rPr lang="en-US" sz="2000" dirty="0"/>
              <a:t>).</a:t>
            </a:r>
          </a:p>
          <a:p>
            <a:r>
              <a:rPr lang="en-US" sz="2000" dirty="0"/>
              <a:t> The goal of DevOps is to shorten the systems development life cycle while also delivering features, fixes, and updates frequently in close alignment with business objectives.</a:t>
            </a:r>
          </a:p>
          <a:p>
            <a:r>
              <a:rPr lang="en-US" sz="2000" dirty="0"/>
              <a:t> The DevOps approach is to include automation and event monitoring at all steps of the software</a:t>
            </a:r>
            <a:r>
              <a:rPr lang="en-US" sz="2000" dirty="0">
                <a:hlinkClick r:id="rId2" tooltip="Software build"/>
              </a:rPr>
              <a:t> </a:t>
            </a:r>
            <a:endParaRPr lang="en-US" sz="2000" dirty="0"/>
          </a:p>
          <a:p>
            <a:r>
              <a:rPr lang="en-US" sz="2000" dirty="0"/>
              <a:t> </a:t>
            </a:r>
            <a:r>
              <a:rPr lang="en-US" sz="2000" dirty="0" err="1"/>
              <a:t>DEvOps</a:t>
            </a:r>
            <a:r>
              <a:rPr lang="en-US" sz="2000" dirty="0"/>
              <a:t> stresses communication, collaboration, integration, automation, and measurement of cooperation</a:t>
            </a:r>
            <a:r>
              <a:rPr lang="en-US" sz="2000" u="sng" dirty="0"/>
              <a:t> </a:t>
            </a:r>
            <a:r>
              <a:rPr lang="en-US" sz="2000" dirty="0"/>
              <a:t>between developers and other (IT) professionals.</a:t>
            </a:r>
          </a:p>
          <a:p>
            <a:r>
              <a:rPr lang="en-US" sz="2000" dirty="0"/>
              <a:t>The specific goals of a DevOps approach span the entire delivery pipeline. They include improved deployment frequency, which can lead to faster time to market, lower failure rate of new releases, shortened lead time between fixes, and faster mean time to recovery in the event of a new release crashing or otherwise disabling the current system. </a:t>
            </a:r>
          </a:p>
          <a:p>
            <a:r>
              <a:rPr lang="en-US" sz="2000" dirty="0"/>
              <a:t>Increased use of tools is another aspect</a:t>
            </a:r>
          </a:p>
        </p:txBody>
      </p:sp>
      <p:sp>
        <p:nvSpPr>
          <p:cNvPr id="4" name="Date Placeholder 3"/>
          <p:cNvSpPr>
            <a:spLocks noGrp="1"/>
          </p:cNvSpPr>
          <p:nvPr>
            <p:ph type="dt" sz="half" idx="10"/>
          </p:nvPr>
        </p:nvSpPr>
        <p:spPr/>
        <p:txBody>
          <a:bodyPr/>
          <a:lstStyle/>
          <a:p>
            <a:pPr>
              <a:defRPr/>
            </a:pPr>
            <a:r>
              <a:rPr lang="en-GB"/>
              <a:t>30/10/2014</a:t>
            </a:r>
            <a:endParaRPr lang="en-US"/>
          </a:p>
        </p:txBody>
      </p:sp>
      <p:sp>
        <p:nvSpPr>
          <p:cNvPr id="5" name="Footer Placeholder 4"/>
          <p:cNvSpPr>
            <a:spLocks noGrp="1"/>
          </p:cNvSpPr>
          <p:nvPr>
            <p:ph type="ftr" sz="quarter" idx="11"/>
          </p:nvPr>
        </p:nvSpPr>
        <p:spPr/>
        <p:txBody>
          <a:bodyPr/>
          <a:lstStyle/>
          <a:p>
            <a:pPr>
              <a:defRPr/>
            </a:pPr>
            <a:r>
              <a:rPr lang="en-US"/>
              <a:t>Chapter 3 Agile Software Development</a:t>
            </a:r>
          </a:p>
        </p:txBody>
      </p:sp>
      <p:sp>
        <p:nvSpPr>
          <p:cNvPr id="6" name="Slide Number Placeholder 5"/>
          <p:cNvSpPr>
            <a:spLocks noGrp="1"/>
          </p:cNvSpPr>
          <p:nvPr>
            <p:ph type="sldNum" sz="quarter" idx="12"/>
          </p:nvPr>
        </p:nvSpPr>
        <p:spPr/>
        <p:txBody>
          <a:bodyPr/>
          <a:lstStyle/>
          <a:p>
            <a:pPr>
              <a:defRPr/>
            </a:pPr>
            <a:fld id="{EAB5BBF0-B782-3644-AFE1-10103AC25370}" type="slidenum">
              <a:rPr lang="en-US" smtClean="0"/>
              <a:pPr>
                <a:defRPr/>
              </a:pPr>
              <a:t>91</a:t>
            </a:fld>
            <a:endParaRPr lang="en-US"/>
          </a:p>
        </p:txBody>
      </p:sp>
    </p:spTree>
    <p:extLst>
      <p:ext uri="{BB962C8B-B14F-4D97-AF65-F5344CB8AC3E}">
        <p14:creationId xmlns:p14="http://schemas.microsoft.com/office/powerpoint/2010/main" val="2378355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relationships</a:t>
            </a:r>
          </a:p>
        </p:txBody>
      </p:sp>
      <p:sp>
        <p:nvSpPr>
          <p:cNvPr id="3" name="Date Placeholder 2"/>
          <p:cNvSpPr>
            <a:spLocks noGrp="1"/>
          </p:cNvSpPr>
          <p:nvPr>
            <p:ph type="dt" sz="half" idx="10"/>
          </p:nvPr>
        </p:nvSpPr>
        <p:spPr/>
        <p:txBody>
          <a:bodyPr/>
          <a:lstStyle/>
          <a:p>
            <a:pPr>
              <a:defRPr/>
            </a:pPr>
            <a:r>
              <a:rPr lang="en-GB"/>
              <a:t>30/10/2014</a:t>
            </a:r>
            <a:endParaRPr lang="en-US"/>
          </a:p>
        </p:txBody>
      </p:sp>
      <p:sp>
        <p:nvSpPr>
          <p:cNvPr id="4" name="Footer Placeholder 3"/>
          <p:cNvSpPr>
            <a:spLocks noGrp="1"/>
          </p:cNvSpPr>
          <p:nvPr>
            <p:ph type="ftr" sz="quarter" idx="11"/>
          </p:nvPr>
        </p:nvSpPr>
        <p:spPr/>
        <p:txBody>
          <a:bodyPr/>
          <a:lstStyle/>
          <a:p>
            <a:pPr>
              <a:defRPr/>
            </a:pPr>
            <a:r>
              <a:rPr lang="en-US"/>
              <a:t>Chapter 3 Agile Software Development</a:t>
            </a:r>
          </a:p>
        </p:txBody>
      </p:sp>
      <p:sp>
        <p:nvSpPr>
          <p:cNvPr id="5" name="Slide Number Placeholder 4"/>
          <p:cNvSpPr>
            <a:spLocks noGrp="1"/>
          </p:cNvSpPr>
          <p:nvPr>
            <p:ph type="sldNum" sz="quarter" idx="12"/>
          </p:nvPr>
        </p:nvSpPr>
        <p:spPr/>
        <p:txBody>
          <a:bodyPr/>
          <a:lstStyle/>
          <a:p>
            <a:pPr>
              <a:defRPr/>
            </a:pPr>
            <a:fld id="{4EEF6B7E-89C5-FC4F-92F9-AFC105C69812}" type="slidenum">
              <a:rPr lang="en-US" smtClean="0"/>
              <a:pPr>
                <a:defRPr/>
              </a:pPr>
              <a:t>92</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1619250"/>
            <a:ext cx="38100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39722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en-US" dirty="0"/>
          </a:p>
        </p:txBody>
      </p:sp>
      <p:sp>
        <p:nvSpPr>
          <p:cNvPr id="3" name="Content Placeholder 2"/>
          <p:cNvSpPr>
            <a:spLocks noGrp="1"/>
          </p:cNvSpPr>
          <p:nvPr>
            <p:ph idx="1"/>
          </p:nvPr>
        </p:nvSpPr>
        <p:spPr/>
        <p:txBody>
          <a:bodyPr/>
          <a:lstStyle/>
          <a:p>
            <a:r>
              <a:rPr lang="en-US" dirty="0"/>
              <a:t>A basic element that results from the architectural decomposition of an application’s components into loosely coupled patterns consisting of self contained services that communicate with each other using a standard communications protocol and a set of well-defined APIs, independent of any vendor, product or technology. </a:t>
            </a:r>
          </a:p>
          <a:p>
            <a:r>
              <a:rPr lang="en-US" dirty="0" err="1"/>
              <a:t>Microservices</a:t>
            </a:r>
            <a:r>
              <a:rPr lang="en-US" dirty="0"/>
              <a:t> are built around capabilities as opposed to services, build on SOA and are implemented using Agile techniques. </a:t>
            </a:r>
          </a:p>
          <a:p>
            <a:r>
              <a:rPr lang="en-US" dirty="0" err="1"/>
              <a:t>Microservices</a:t>
            </a:r>
            <a:r>
              <a:rPr lang="en-US" dirty="0"/>
              <a:t> are typically deployed inside Application  Containers. </a:t>
            </a:r>
          </a:p>
        </p:txBody>
      </p:sp>
    </p:spTree>
    <p:extLst>
      <p:ext uri="{BB962C8B-B14F-4D97-AF65-F5344CB8AC3E}">
        <p14:creationId xmlns:p14="http://schemas.microsoft.com/office/powerpoint/2010/main" val="16603571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and </a:t>
            </a:r>
            <a:r>
              <a:rPr lang="en-US" dirty="0" err="1"/>
              <a:t>Microservices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Another reason for the popularity of containers is its support for </a:t>
            </a:r>
            <a:r>
              <a:rPr lang="en-US" dirty="0" err="1"/>
              <a:t>microservices</a:t>
            </a:r>
            <a:r>
              <a:rPr lang="en-US" dirty="0"/>
              <a:t> architectures. </a:t>
            </a:r>
          </a:p>
          <a:p>
            <a:r>
              <a:rPr lang="en-US" dirty="0"/>
              <a:t>“</a:t>
            </a:r>
            <a:r>
              <a:rPr lang="en-US" dirty="0" err="1"/>
              <a:t>Microservices</a:t>
            </a:r>
            <a:r>
              <a:rPr lang="en-US" dirty="0"/>
              <a:t> architectural style is an approach to developing a single application as a suite of small services, each running in its own process and communicating with lightweight mechanisms, often an HTTP resource API. These services are built around business capabilities and independently deployable by fully automated deployment machinery. There is a bare minimum of centralized management of these services, which may be written in different programming languages and use different data storage technologies.” (Fowler and Levis 2014)</a:t>
            </a:r>
          </a:p>
          <a:p>
            <a:r>
              <a:rPr lang="en-US" dirty="0"/>
              <a:t>Container technology has led to the evolution from monolithic architecture to </a:t>
            </a:r>
            <a:r>
              <a:rPr lang="en-US" dirty="0" err="1"/>
              <a:t>microservices</a:t>
            </a:r>
            <a:r>
              <a:rPr lang="en-US" dirty="0"/>
              <a:t> architecture. </a:t>
            </a:r>
          </a:p>
          <a:p>
            <a:r>
              <a:rPr lang="en-US" dirty="0" err="1"/>
              <a:t>Microservices</a:t>
            </a:r>
            <a:r>
              <a:rPr lang="en-US" dirty="0"/>
              <a:t> architecture needs lightweight mechanisms, small independently deployable services, scalability and portability (</a:t>
            </a:r>
            <a:r>
              <a:rPr lang="en-US" dirty="0" err="1"/>
              <a:t>Ekici</a:t>
            </a:r>
            <a:r>
              <a:rPr lang="en-US" dirty="0"/>
              <a:t> 2014). </a:t>
            </a:r>
          </a:p>
          <a:p>
            <a:r>
              <a:rPr lang="en-US" dirty="0"/>
              <a:t>These requirements can be met by using containers.</a:t>
            </a:r>
          </a:p>
        </p:txBody>
      </p:sp>
      <p:sp>
        <p:nvSpPr>
          <p:cNvPr id="4" name="Slide Number Placeholder 3"/>
          <p:cNvSpPr>
            <a:spLocks noGrp="1"/>
          </p:cNvSpPr>
          <p:nvPr>
            <p:ph type="sldNum" sz="quarter" idx="12"/>
          </p:nvPr>
        </p:nvSpPr>
        <p:spPr/>
        <p:txBody>
          <a:bodyPr/>
          <a:lstStyle/>
          <a:p>
            <a:fld id="{6D22F896-40B5-4ADD-8801-0D06FADFA095}" type="slidenum">
              <a:rPr lang="en-US" smtClean="0"/>
              <a:t>94</a:t>
            </a:fld>
            <a:endParaRPr lang="en-US" dirty="0"/>
          </a:p>
        </p:txBody>
      </p:sp>
    </p:spTree>
    <p:extLst>
      <p:ext uri="{BB962C8B-B14F-4D97-AF65-F5344CB8AC3E}">
        <p14:creationId xmlns:p14="http://schemas.microsoft.com/office/powerpoint/2010/main" val="14477894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B2C2-C575-4FAB-8DF3-6D39C0BBACD0}"/>
              </a:ext>
            </a:extLst>
          </p:cNvPr>
          <p:cNvSpPr>
            <a:spLocks noGrp="1"/>
          </p:cNvSpPr>
          <p:nvPr>
            <p:ph type="title"/>
          </p:nvPr>
        </p:nvSpPr>
        <p:spPr/>
        <p:txBody>
          <a:bodyPr/>
          <a:lstStyle/>
          <a:p>
            <a:r>
              <a:rPr lang="en-US" dirty="0"/>
              <a:t>Containers support for Microservices and DevOps teams </a:t>
            </a:r>
          </a:p>
        </p:txBody>
      </p:sp>
      <p:sp>
        <p:nvSpPr>
          <p:cNvPr id="3" name="Content Placeholder 2">
            <a:extLst>
              <a:ext uri="{FF2B5EF4-FFF2-40B4-BE49-F238E27FC236}">
                <a16:creationId xmlns:a16="http://schemas.microsoft.com/office/drawing/2014/main" id="{456BC219-210D-443C-9243-AC34113E066E}"/>
              </a:ext>
            </a:extLst>
          </p:cNvPr>
          <p:cNvSpPr>
            <a:spLocks noGrp="1"/>
          </p:cNvSpPr>
          <p:nvPr>
            <p:ph sz="half" idx="1"/>
          </p:nvPr>
        </p:nvSpPr>
        <p:spPr>
          <a:xfrm>
            <a:off x="532953" y="2323089"/>
            <a:ext cx="5057608" cy="3633047"/>
          </a:xfrm>
        </p:spPr>
        <p:txBody>
          <a:bodyPr>
            <a:normAutofit fontScale="62500" lnSpcReduction="20000"/>
          </a:bodyPr>
          <a:lstStyle/>
          <a:p>
            <a:r>
              <a:rPr lang="en-US" dirty="0"/>
              <a:t>A </a:t>
            </a:r>
            <a:r>
              <a:rPr lang="en-US" b="1" dirty="0"/>
              <a:t>microservice architecture </a:t>
            </a:r>
            <a:r>
              <a:rPr lang="en-US" dirty="0"/>
              <a:t>allows development of an application as a collection of small services which run in their own separate process and communicate with each other using lightweight mechanisms, such as HTTP resource API.  These services are independently deployed by using container clusters that can be centrally managed. </a:t>
            </a:r>
          </a:p>
          <a:p>
            <a:r>
              <a:rPr lang="en-US" dirty="0"/>
              <a:t>Containers facilitate the work of </a:t>
            </a:r>
            <a:r>
              <a:rPr lang="en-US" b="1" dirty="0"/>
              <a:t>DevOps teams </a:t>
            </a:r>
            <a:r>
              <a:rPr lang="en-US" dirty="0"/>
              <a:t>by allowing the use of code to automatically perform infrastructure management tasks.  A desired state is specified by changing configurations and this state is then automatically applied to the environment.</a:t>
            </a:r>
          </a:p>
        </p:txBody>
      </p:sp>
      <p:sp>
        <p:nvSpPr>
          <p:cNvPr id="4" name="Slide Number Placeholder 3">
            <a:extLst>
              <a:ext uri="{FF2B5EF4-FFF2-40B4-BE49-F238E27FC236}">
                <a16:creationId xmlns:a16="http://schemas.microsoft.com/office/drawing/2014/main" id="{32903BD6-3829-4FEB-A4EF-8C0ECA71916D}"/>
              </a:ext>
            </a:extLst>
          </p:cNvPr>
          <p:cNvSpPr>
            <a:spLocks noGrp="1"/>
          </p:cNvSpPr>
          <p:nvPr>
            <p:ph type="sldNum" sz="quarter" idx="12"/>
          </p:nvPr>
        </p:nvSpPr>
        <p:spPr/>
        <p:txBody>
          <a:bodyPr/>
          <a:lstStyle/>
          <a:p>
            <a:fld id="{25BA54BD-C84D-46CE-8B72-31BFB26ABA43}" type="slidenum">
              <a:rPr lang="en-US" smtClean="0"/>
              <a:pPr/>
              <a:t>95</a:t>
            </a:fld>
            <a:endParaRPr lang="en-US" dirty="0"/>
          </a:p>
        </p:txBody>
      </p:sp>
      <p:sp>
        <p:nvSpPr>
          <p:cNvPr id="6" name="Rectangle 1">
            <a:extLst>
              <a:ext uri="{FF2B5EF4-FFF2-40B4-BE49-F238E27FC236}">
                <a16:creationId xmlns:a16="http://schemas.microsoft.com/office/drawing/2014/main" id="{F721893A-1408-4D36-B4BA-D273BE33ED62}"/>
              </a:ext>
            </a:extLst>
          </p:cNvPr>
          <p:cNvSpPr>
            <a:spLocks noChangeArrowheads="1"/>
          </p:cNvSpPr>
          <p:nvPr/>
        </p:nvSpPr>
        <p:spPr bwMode="auto">
          <a:xfrm>
            <a:off x="7258568" y="5802248"/>
            <a:ext cx="3560269"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effectLst/>
                <a:cs typeface="Arial" panose="020B0604020202020204" pitchFamily="34" charset="0"/>
              </a:rPr>
              <a:t>  </a:t>
            </a:r>
            <a:endParaRPr kumimoji="0" lang="en-US" altLang="en-US" sz="1200" b="0" i="0" u="none" strike="noStrike" cap="none" normalizeH="0" baseline="0" dirty="0">
              <a:ln>
                <a:noFill/>
              </a:ln>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effectLst/>
                <a:latin typeface="+mn-lt"/>
                <a:cs typeface="Arial" panose="020B0604020202020204" pitchFamily="34" charset="0"/>
              </a:rPr>
              <a:t>Figure 1. Pyramid of Modern Enterprise Development [Bryant 2015]</a:t>
            </a:r>
            <a:endParaRPr kumimoji="0" lang="en-US" altLang="en-US" sz="38100" i="0" u="none" strike="noStrike" cap="none" normalizeH="0" baseline="0" dirty="0">
              <a:ln>
                <a:noFill/>
              </a:ln>
              <a:effectLst/>
              <a:latin typeface="+mn-lt"/>
              <a:cs typeface="Arial" panose="020B0604020202020204" pitchFamily="34" charset="0"/>
            </a:endParaRPr>
          </a:p>
        </p:txBody>
      </p:sp>
      <p:pic>
        <p:nvPicPr>
          <p:cNvPr id="1026" name="Picture 2" descr="https://res.infoq.com/news/2015/11/eisele-microservices/en/resources/from-devops-to-clouds.png">
            <a:extLst>
              <a:ext uri="{FF2B5EF4-FFF2-40B4-BE49-F238E27FC236}">
                <a16:creationId xmlns:a16="http://schemas.microsoft.com/office/drawing/2014/main" id="{4D99CA69-3960-4B80-839E-DA2256419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8090" y="2028622"/>
            <a:ext cx="4754880" cy="3818315"/>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urved Left 10">
            <a:extLst>
              <a:ext uri="{FF2B5EF4-FFF2-40B4-BE49-F238E27FC236}">
                <a16:creationId xmlns:a16="http://schemas.microsoft.com/office/drawing/2014/main" id="{3F2A8554-26AD-4CB1-B6C3-9FDB2F415CDF}"/>
              </a:ext>
            </a:extLst>
          </p:cNvPr>
          <p:cNvSpPr/>
          <p:nvPr/>
        </p:nvSpPr>
        <p:spPr>
          <a:xfrm rot="19442341">
            <a:off x="9846168" y="3873392"/>
            <a:ext cx="405594" cy="883065"/>
          </a:xfrm>
          <a:prstGeom prst="curvedLeftArrow">
            <a:avLst>
              <a:gd name="adj1" fmla="val 25000"/>
              <a:gd name="adj2" fmla="val 42050"/>
              <a:gd name="adj3" fmla="val 338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Right 11">
            <a:extLst>
              <a:ext uri="{FF2B5EF4-FFF2-40B4-BE49-F238E27FC236}">
                <a16:creationId xmlns:a16="http://schemas.microsoft.com/office/drawing/2014/main" id="{56B6B3E5-8B04-46A9-A744-0134EDE48EE6}"/>
              </a:ext>
            </a:extLst>
          </p:cNvPr>
          <p:cNvSpPr/>
          <p:nvPr/>
        </p:nvSpPr>
        <p:spPr>
          <a:xfrm rot="1777827">
            <a:off x="7528098" y="2923051"/>
            <a:ext cx="508000" cy="18161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94749C84-D9C2-4D8F-8D30-A1CF1C19A459}"/>
              </a:ext>
            </a:extLst>
          </p:cNvPr>
          <p:cNvSpPr txBox="1"/>
          <p:nvPr/>
        </p:nvSpPr>
        <p:spPr>
          <a:xfrm>
            <a:off x="10262279" y="3640367"/>
            <a:ext cx="1644551" cy="1277273"/>
          </a:xfrm>
          <a:prstGeom prst="rect">
            <a:avLst/>
          </a:prstGeom>
          <a:noFill/>
        </p:spPr>
        <p:txBody>
          <a:bodyPr wrap="square" rtlCol="0">
            <a:spAutoFit/>
          </a:bodyPr>
          <a:lstStyle/>
          <a:p>
            <a:pPr algn="ctr"/>
            <a:r>
              <a:rPr lang="en-US" sz="1100" b="1" dirty="0"/>
              <a:t>needs</a:t>
            </a:r>
          </a:p>
          <a:p>
            <a:pPr marL="171450" indent="-171450">
              <a:buFont typeface="Arial" panose="020B0604020202020204" pitchFamily="34" charset="0"/>
              <a:buChar char="•"/>
            </a:pPr>
            <a:r>
              <a:rPr lang="en-US" sz="1100" dirty="0"/>
              <a:t>lightweight mechanisms</a:t>
            </a:r>
          </a:p>
          <a:p>
            <a:pPr marL="171450" indent="-171450">
              <a:buFont typeface="Arial" panose="020B0604020202020204" pitchFamily="34" charset="0"/>
              <a:buChar char="•"/>
            </a:pPr>
            <a:r>
              <a:rPr lang="en-US" sz="1100" dirty="0"/>
              <a:t>small independently deployable services</a:t>
            </a:r>
          </a:p>
          <a:p>
            <a:pPr marL="171450" indent="-171450">
              <a:buFont typeface="Arial" panose="020B0604020202020204" pitchFamily="34" charset="0"/>
              <a:buChar char="•"/>
            </a:pPr>
            <a:r>
              <a:rPr lang="en-US" sz="1100" dirty="0"/>
              <a:t>scalability </a:t>
            </a:r>
          </a:p>
          <a:p>
            <a:pPr marL="171450" indent="-171450">
              <a:buFont typeface="Arial" panose="020B0604020202020204" pitchFamily="34" charset="0"/>
              <a:buChar char="•"/>
            </a:pPr>
            <a:r>
              <a:rPr lang="en-US" sz="1100" dirty="0"/>
              <a:t>portability</a:t>
            </a:r>
          </a:p>
        </p:txBody>
      </p:sp>
      <p:sp>
        <p:nvSpPr>
          <p:cNvPr id="14" name="TextBox 13">
            <a:extLst>
              <a:ext uri="{FF2B5EF4-FFF2-40B4-BE49-F238E27FC236}">
                <a16:creationId xmlns:a16="http://schemas.microsoft.com/office/drawing/2014/main" id="{335456E4-27F8-40A9-A776-D752BBC2601A}"/>
              </a:ext>
            </a:extLst>
          </p:cNvPr>
          <p:cNvSpPr txBox="1"/>
          <p:nvPr/>
        </p:nvSpPr>
        <p:spPr>
          <a:xfrm>
            <a:off x="6382501" y="3075030"/>
            <a:ext cx="1644551" cy="2031325"/>
          </a:xfrm>
          <a:prstGeom prst="rect">
            <a:avLst/>
          </a:prstGeom>
          <a:noFill/>
        </p:spPr>
        <p:txBody>
          <a:bodyPr wrap="square" rtlCol="0">
            <a:spAutoFit/>
          </a:bodyPr>
          <a:lstStyle/>
          <a:p>
            <a:pPr algn="ctr"/>
            <a:r>
              <a:rPr lang="en-US" sz="1050" b="1" dirty="0"/>
              <a:t>automate</a:t>
            </a:r>
            <a:br>
              <a:rPr lang="en-US" sz="1050" b="1" dirty="0"/>
            </a:br>
            <a:r>
              <a:rPr lang="en-US" sz="1050" b="1" dirty="0"/>
              <a:t>infrastructure </a:t>
            </a:r>
            <a:br>
              <a:rPr lang="en-US" sz="1050" b="1" dirty="0"/>
            </a:br>
            <a:r>
              <a:rPr lang="en-US" sz="1050" b="1" dirty="0"/>
              <a:t>management</a:t>
            </a:r>
            <a:br>
              <a:rPr lang="en-US" sz="1050" b="1" dirty="0"/>
            </a:br>
            <a:r>
              <a:rPr lang="en-US" sz="1050" b="1" dirty="0"/>
              <a:t>tasks:</a:t>
            </a:r>
          </a:p>
          <a:p>
            <a:pPr marL="171450" indent="-171450">
              <a:buFont typeface="Arial" panose="020B0604020202020204" pitchFamily="34" charset="0"/>
              <a:buChar char="•"/>
            </a:pPr>
            <a:r>
              <a:rPr lang="en-US" sz="1050" dirty="0"/>
              <a:t>optimizes </a:t>
            </a:r>
            <a:br>
              <a:rPr lang="en-US" sz="1050" dirty="0"/>
            </a:br>
            <a:r>
              <a:rPr lang="en-US" sz="1050" dirty="0"/>
              <a:t>resource</a:t>
            </a:r>
            <a:br>
              <a:rPr lang="en-US" sz="1050" dirty="0"/>
            </a:br>
            <a:r>
              <a:rPr lang="en-US" sz="1050" dirty="0"/>
              <a:t>utilization </a:t>
            </a:r>
          </a:p>
          <a:p>
            <a:pPr marL="171450" indent="-171450">
              <a:buFont typeface="Arial" panose="020B0604020202020204" pitchFamily="34" charset="0"/>
              <a:buChar char="•"/>
            </a:pPr>
            <a:r>
              <a:rPr lang="en-US" sz="1050" dirty="0"/>
              <a:t>Grouping</a:t>
            </a:r>
          </a:p>
          <a:p>
            <a:pPr marL="171450" indent="-171450">
              <a:buFont typeface="Arial" panose="020B0604020202020204" pitchFamily="34" charset="0"/>
              <a:buChar char="•"/>
            </a:pPr>
            <a:r>
              <a:rPr lang="en-US" sz="1050" dirty="0"/>
              <a:t>load balancing</a:t>
            </a:r>
          </a:p>
          <a:p>
            <a:pPr marL="171450" indent="-171450">
              <a:buFont typeface="Arial" panose="020B0604020202020204" pitchFamily="34" charset="0"/>
              <a:buChar char="•"/>
            </a:pPr>
            <a:r>
              <a:rPr lang="en-US" sz="1050" dirty="0"/>
              <a:t>auto-scaling</a:t>
            </a:r>
          </a:p>
          <a:p>
            <a:pPr marL="171450" indent="-171450">
              <a:buFont typeface="Arial" panose="020B0604020202020204" pitchFamily="34" charset="0"/>
              <a:buChar char="•"/>
            </a:pPr>
            <a:r>
              <a:rPr lang="en-US" sz="1050" dirty="0"/>
              <a:t>auto-healing</a:t>
            </a:r>
          </a:p>
          <a:p>
            <a:endParaRPr lang="en-US" sz="1050" dirty="0"/>
          </a:p>
        </p:txBody>
      </p:sp>
    </p:spTree>
    <p:extLst>
      <p:ext uri="{BB962C8B-B14F-4D97-AF65-F5344CB8AC3E}">
        <p14:creationId xmlns:p14="http://schemas.microsoft.com/office/powerpoint/2010/main" val="87256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4862-5064-4E83-8839-546773F11D10}"/>
              </a:ext>
            </a:extLst>
          </p:cNvPr>
          <p:cNvSpPr>
            <a:spLocks noGrp="1"/>
          </p:cNvSpPr>
          <p:nvPr>
            <p:ph type="title"/>
          </p:nvPr>
        </p:nvSpPr>
        <p:spPr/>
        <p:txBody>
          <a:bodyPr/>
          <a:lstStyle/>
          <a:p>
            <a:r>
              <a:rPr lang="en-US" dirty="0"/>
              <a:t>SecOps</a:t>
            </a:r>
          </a:p>
        </p:txBody>
      </p:sp>
      <p:sp>
        <p:nvSpPr>
          <p:cNvPr id="3" name="Content Placeholder 2">
            <a:extLst>
              <a:ext uri="{FF2B5EF4-FFF2-40B4-BE49-F238E27FC236}">
                <a16:creationId xmlns:a16="http://schemas.microsoft.com/office/drawing/2014/main" id="{25489D01-2F24-4D6A-9DF5-A33F9EDA13B0}"/>
              </a:ext>
            </a:extLst>
          </p:cNvPr>
          <p:cNvSpPr>
            <a:spLocks noGrp="1"/>
          </p:cNvSpPr>
          <p:nvPr>
            <p:ph idx="1"/>
          </p:nvPr>
        </p:nvSpPr>
        <p:spPr/>
        <p:txBody>
          <a:bodyPr>
            <a:normAutofit fontScale="92500" lnSpcReduction="10000"/>
          </a:bodyPr>
          <a:lstStyle/>
          <a:p>
            <a:r>
              <a:rPr lang="en-US" dirty="0"/>
              <a:t>SecOps is a collaboration between security and operations teams, just like development and operations teams collaborate on DevOps front. SecOps is a set of practices organizations need to follow, processes they need to execute and tools they need to use to ensure the security of their application environment. SecOps is making sure organizations do not sacrifice security to attain set performance and uptime indexes.</a:t>
            </a:r>
          </a:p>
          <a:p>
            <a:r>
              <a:rPr lang="en-US" dirty="0"/>
              <a:t> In a typical development cycle—requirements gathering, design, development, testing, implementation or deployment and maintenance—security normally is introduced in the later stages, somewhere between testing and deployment or even later. But SecOps is all about making sure to introduce aspects around security much earlier or at each stage of the software development life cycle (SDLC).</a:t>
            </a:r>
          </a:p>
          <a:p>
            <a:endParaRPr lang="en-US" dirty="0"/>
          </a:p>
        </p:txBody>
      </p:sp>
    </p:spTree>
    <p:extLst>
      <p:ext uri="{BB962C8B-B14F-4D97-AF65-F5344CB8AC3E}">
        <p14:creationId xmlns:p14="http://schemas.microsoft.com/office/powerpoint/2010/main" val="32954731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D32592-6A55-45C7-96B3-DD4A0926A7BC}"/>
              </a:ext>
            </a:extLst>
          </p:cNvPr>
          <p:cNvSpPr>
            <a:spLocks noGrp="1"/>
          </p:cNvSpPr>
          <p:nvPr>
            <p:ph type="title"/>
          </p:nvPr>
        </p:nvSpPr>
        <p:spPr/>
        <p:txBody>
          <a:bodyPr/>
          <a:lstStyle/>
          <a:p>
            <a:r>
              <a:rPr lang="en-US" dirty="0" err="1"/>
              <a:t>DevSecOps</a:t>
            </a:r>
            <a:endParaRPr lang="en-US" dirty="0"/>
          </a:p>
        </p:txBody>
      </p:sp>
      <p:sp>
        <p:nvSpPr>
          <p:cNvPr id="3" name="Content Placeholder 2">
            <a:extLst>
              <a:ext uri="{FF2B5EF4-FFF2-40B4-BE49-F238E27FC236}">
                <a16:creationId xmlns:a16="http://schemas.microsoft.com/office/drawing/2014/main" id="{A28E0CFF-136E-493F-930F-1AD40ADEAF8D}"/>
              </a:ext>
            </a:extLst>
          </p:cNvPr>
          <p:cNvSpPr>
            <a:spLocks noGrp="1"/>
          </p:cNvSpPr>
          <p:nvPr>
            <p:ph idx="1"/>
          </p:nvPr>
        </p:nvSpPr>
        <p:spPr/>
        <p:txBody>
          <a:bodyPr/>
          <a:lstStyle/>
          <a:p>
            <a:r>
              <a:rPr lang="en-US" b="1" dirty="0" err="1"/>
              <a:t>DevSecOps</a:t>
            </a:r>
            <a:r>
              <a:rPr lang="en-US" dirty="0"/>
              <a:t> strives to automate core security tasks by embedding security controls and processes into the DevOps workflow. </a:t>
            </a:r>
          </a:p>
          <a:p>
            <a:r>
              <a:rPr lang="en-US" dirty="0" err="1"/>
              <a:t>DevSecOps</a:t>
            </a:r>
            <a:r>
              <a:rPr lang="en-US" dirty="0"/>
              <a:t> originally focused primarily on automating code security and testing, but now it also encompasses more operations-centric controls.</a:t>
            </a:r>
          </a:p>
        </p:txBody>
      </p:sp>
    </p:spTree>
    <p:extLst>
      <p:ext uri="{BB962C8B-B14F-4D97-AF65-F5344CB8AC3E}">
        <p14:creationId xmlns:p14="http://schemas.microsoft.com/office/powerpoint/2010/main" val="38608271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7FED7B-CE6D-49F5-976F-F8C83E33A00B}"/>
              </a:ext>
            </a:extLst>
          </p:cNvPr>
          <p:cNvPicPr>
            <a:picLocks noChangeAspect="1"/>
          </p:cNvPicPr>
          <p:nvPr/>
        </p:nvPicPr>
        <p:blipFill>
          <a:blip r:embed="rId2"/>
          <a:stretch>
            <a:fillRect/>
          </a:stretch>
        </p:blipFill>
        <p:spPr>
          <a:xfrm>
            <a:off x="4028" y="989319"/>
            <a:ext cx="12192000" cy="4879361"/>
          </a:xfrm>
          <a:prstGeom prst="rect">
            <a:avLst/>
          </a:prstGeom>
        </p:spPr>
      </p:pic>
    </p:spTree>
    <p:extLst>
      <p:ext uri="{BB962C8B-B14F-4D97-AF65-F5344CB8AC3E}">
        <p14:creationId xmlns:p14="http://schemas.microsoft.com/office/powerpoint/2010/main" val="1435997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C3C170-88CB-4C14-AB78-9E3B6138DE68}"/>
              </a:ext>
            </a:extLst>
          </p:cNvPr>
          <p:cNvSpPr>
            <a:spLocks noGrp="1"/>
          </p:cNvSpPr>
          <p:nvPr>
            <p:ph type="title"/>
          </p:nvPr>
        </p:nvSpPr>
        <p:spPr/>
        <p:txBody>
          <a:bodyPr>
            <a:normAutofit/>
          </a:bodyPr>
          <a:lstStyle/>
          <a:p>
            <a:r>
              <a:rPr lang="en-US" dirty="0"/>
              <a:t>A typical stack for software containers</a:t>
            </a:r>
          </a:p>
        </p:txBody>
      </p:sp>
      <p:sp>
        <p:nvSpPr>
          <p:cNvPr id="10" name="Content Placeholder 9">
            <a:extLst>
              <a:ext uri="{FF2B5EF4-FFF2-40B4-BE49-F238E27FC236}">
                <a16:creationId xmlns:a16="http://schemas.microsoft.com/office/drawing/2014/main" id="{EB1BE7BD-3A76-4EAD-A21D-359AC9EB9A88}"/>
              </a:ext>
            </a:extLst>
          </p:cNvPr>
          <p:cNvSpPr>
            <a:spLocks noGrp="1"/>
          </p:cNvSpPr>
          <p:nvPr>
            <p:ph idx="1"/>
          </p:nvPr>
        </p:nvSpPr>
        <p:spPr>
          <a:xfrm>
            <a:off x="581192" y="2180497"/>
            <a:ext cx="11029615" cy="1248503"/>
          </a:xfrm>
        </p:spPr>
        <p:txBody>
          <a:bodyPr>
            <a:normAutofit fontScale="70000" lnSpcReduction="20000"/>
          </a:bodyPr>
          <a:lstStyle/>
          <a:p>
            <a:endParaRPr lang="en-US" dirty="0"/>
          </a:p>
          <a:p>
            <a:r>
              <a:rPr lang="en-US" dirty="0"/>
              <a:t>Figure shows a typical stack for software containers. It is compared with the stack of VMs to highlight the difference between these two virtualization technologies.</a:t>
            </a:r>
          </a:p>
          <a:p>
            <a:r>
              <a:rPr lang="en-US" dirty="0"/>
              <a:t>Result is significantly faster deployment, less overhead, easier migration, agile restart.</a:t>
            </a:r>
          </a:p>
          <a:p>
            <a:endParaRPr lang="en-US" dirty="0"/>
          </a:p>
        </p:txBody>
      </p:sp>
      <p:sp>
        <p:nvSpPr>
          <p:cNvPr id="5" name="Slide Number Placeholder 4">
            <a:extLst>
              <a:ext uri="{FF2B5EF4-FFF2-40B4-BE49-F238E27FC236}">
                <a16:creationId xmlns:a16="http://schemas.microsoft.com/office/drawing/2014/main" id="{A4D8844E-90EC-48B7-8D51-EF20C23816A9}"/>
              </a:ext>
            </a:extLst>
          </p:cNvPr>
          <p:cNvSpPr>
            <a:spLocks noGrp="1"/>
          </p:cNvSpPr>
          <p:nvPr>
            <p:ph type="sldNum" sz="quarter" idx="12"/>
          </p:nvPr>
        </p:nvSpPr>
        <p:spPr/>
        <p:txBody>
          <a:bodyPr/>
          <a:lstStyle/>
          <a:p>
            <a:fld id="{25BA54BD-C84D-46CE-8B72-31BFB26ABA43}" type="slidenum">
              <a:rPr lang="en-US" smtClean="0"/>
              <a:t>99</a:t>
            </a:fld>
            <a:endParaRPr lang="en-US"/>
          </a:p>
        </p:txBody>
      </p:sp>
      <p:pic>
        <p:nvPicPr>
          <p:cNvPr id="16" name="Picture 15">
            <a:extLst>
              <a:ext uri="{FF2B5EF4-FFF2-40B4-BE49-F238E27FC236}">
                <a16:creationId xmlns:a16="http://schemas.microsoft.com/office/drawing/2014/main" id="{C2982199-9026-4B10-8B9B-457B84CFD0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743201" y="3431540"/>
            <a:ext cx="6387941" cy="2461260"/>
          </a:xfrm>
          <a:prstGeom prst="rect">
            <a:avLst/>
          </a:prstGeom>
          <a:noFill/>
          <a:ln>
            <a:noFill/>
          </a:ln>
          <a:extLst>
            <a:ext uri="{53640926-AAD7-44D8-BBD7-CCE9431645EC}">
              <a14:shadowObscured xmlns:a14="http://schemas.microsoft.com/office/drawing/2010/main"/>
            </a:ext>
          </a:extLst>
        </p:spPr>
      </p:pic>
      <p:sp>
        <p:nvSpPr>
          <p:cNvPr id="14" name="Rectangle 13">
            <a:extLst>
              <a:ext uri="{FF2B5EF4-FFF2-40B4-BE49-F238E27FC236}">
                <a16:creationId xmlns:a16="http://schemas.microsoft.com/office/drawing/2014/main" id="{CCC92283-7723-47B7-AD8F-BF0D6CCA39F2}"/>
              </a:ext>
            </a:extLst>
          </p:cNvPr>
          <p:cNvSpPr/>
          <p:nvPr/>
        </p:nvSpPr>
        <p:spPr>
          <a:xfrm>
            <a:off x="3969980" y="6042224"/>
            <a:ext cx="3377720" cy="307777"/>
          </a:xfrm>
          <a:prstGeom prst="rect">
            <a:avLst/>
          </a:prstGeom>
        </p:spPr>
        <p:txBody>
          <a:bodyPr wrap="none">
            <a:spAutoFit/>
          </a:bodyPr>
          <a:lstStyle/>
          <a:p>
            <a:pPr algn="just">
              <a:spcBef>
                <a:spcPts val="1100"/>
              </a:spcBef>
              <a:spcAft>
                <a:spcPts val="1200"/>
              </a:spcAft>
            </a:pPr>
            <a:r>
              <a:rPr lang="en-US" sz="1400" dirty="0">
                <a:latin typeface="Linux Biolinum"/>
                <a:ea typeface="Calibri" panose="020F0502020204030204" pitchFamily="34" charset="0"/>
                <a:cs typeface="Linux Libertine"/>
              </a:rPr>
              <a:t>Figure: The Container Stack vs the VM Stack</a:t>
            </a:r>
            <a:endParaRPr lang="en-US" sz="1400" b="1" dirty="0">
              <a:latin typeface="Linux Libertine"/>
              <a:ea typeface="Calibri" panose="020F0502020204030204" pitchFamily="34" charset="0"/>
            </a:endParaRPr>
          </a:p>
        </p:txBody>
      </p:sp>
      <p:pic>
        <p:nvPicPr>
          <p:cNvPr id="2" name="Picture 1">
            <a:extLst>
              <a:ext uri="{FF2B5EF4-FFF2-40B4-BE49-F238E27FC236}">
                <a16:creationId xmlns:a16="http://schemas.microsoft.com/office/drawing/2014/main" id="{A851FF16-D06C-417F-8215-5733BA97857D}"/>
              </a:ext>
            </a:extLst>
          </p:cNvPr>
          <p:cNvPicPr>
            <a:picLocks noChangeAspect="1"/>
          </p:cNvPicPr>
          <p:nvPr/>
        </p:nvPicPr>
        <p:blipFill>
          <a:blip r:embed="rId3"/>
          <a:stretch>
            <a:fillRect/>
          </a:stretch>
        </p:blipFill>
        <p:spPr>
          <a:xfrm>
            <a:off x="317500" y="0"/>
            <a:ext cx="11557000" cy="6858000"/>
          </a:xfrm>
          <a:prstGeom prst="rect">
            <a:avLst/>
          </a:prstGeom>
        </p:spPr>
      </p:pic>
    </p:spTree>
    <p:extLst>
      <p:ext uri="{BB962C8B-B14F-4D97-AF65-F5344CB8AC3E}">
        <p14:creationId xmlns:p14="http://schemas.microsoft.com/office/powerpoint/2010/main" val="177855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3081</TotalTime>
  <Words>6984</Words>
  <Application>Microsoft Office PowerPoint</Application>
  <PresentationFormat>Widescreen</PresentationFormat>
  <Paragraphs>518</Paragraphs>
  <Slides>110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等线</vt:lpstr>
      <vt:lpstr>Arial</vt:lpstr>
      <vt:lpstr>Calibri</vt:lpstr>
      <vt:lpstr>Calibri Light</vt:lpstr>
      <vt:lpstr>Linux Biolinum</vt:lpstr>
      <vt:lpstr>Linux Libertine</vt:lpstr>
      <vt:lpstr>Tahoma</vt:lpstr>
      <vt:lpstr>Times New Roman</vt:lpstr>
      <vt:lpstr>Wingdings</vt:lpstr>
      <vt:lpstr>Office Theme</vt:lpstr>
      <vt:lpstr>Chapter12. New specialized architectures</vt:lpstr>
      <vt:lpstr>Travel next week</vt:lpstr>
      <vt:lpstr>Blockchain architectures</vt:lpstr>
      <vt:lpstr>Transactions and smart contracts</vt:lpstr>
      <vt:lpstr>Blockchain  [Swa14, XuX17, Zhe17]</vt:lpstr>
      <vt:lpstr>Fundamental properties</vt:lpstr>
      <vt:lpstr>Block structure</vt:lpstr>
      <vt:lpstr>PowerPoint Presentation</vt:lpstr>
      <vt:lpstr>PowerPoint Presentation</vt:lpstr>
      <vt:lpstr>Block structure II</vt:lpstr>
      <vt:lpstr>Hash tree (Merkle Tree)</vt:lpstr>
      <vt:lpstr>PowerPoint Presentation</vt:lpstr>
      <vt:lpstr>Blockchain components [Ell17]</vt:lpstr>
      <vt:lpstr>Blockchain types</vt:lpstr>
      <vt:lpstr>Attributes of a Blockchain</vt:lpstr>
      <vt:lpstr>Attributes II</vt:lpstr>
      <vt:lpstr>PowerPoint Presentation</vt:lpstr>
      <vt:lpstr>PowerPoint Presentation</vt:lpstr>
      <vt:lpstr>PowerPoint Presentation</vt:lpstr>
      <vt:lpstr>PowerPoint Presentation</vt:lpstr>
      <vt:lpstr>Architecture I</vt:lpstr>
      <vt:lpstr>Architecture II</vt:lpstr>
      <vt:lpstr>Node roles</vt:lpstr>
      <vt:lpstr>ArchiMate</vt:lpstr>
      <vt:lpstr>ArchiMate layers</vt:lpstr>
      <vt:lpstr>Core concepts</vt:lpstr>
      <vt:lpstr>PowerPoint Presentation</vt:lpstr>
      <vt:lpstr>Workflows</vt:lpstr>
      <vt:lpstr>BPMN (Business Process Model and Notation) www.bpmn.org </vt:lpstr>
      <vt:lpstr>Basic symbols</vt:lpstr>
      <vt:lpstr>BPMN definitions</vt:lpstr>
      <vt:lpstr>Example: order delivery</vt:lpstr>
      <vt:lpstr>PowerPoint Presentation</vt:lpstr>
      <vt:lpstr>PowerPoint Presentation</vt:lpstr>
      <vt:lpstr>PowerPoint Presentation</vt:lpstr>
      <vt:lpstr>PowerPoint Presentation</vt:lpstr>
      <vt:lpstr>PowerPoint Presentation</vt:lpstr>
      <vt:lpstr>PowerPoint Presentation</vt:lpstr>
      <vt:lpstr>Consensus algorithms</vt:lpstr>
      <vt:lpstr>Proof of Work (PoW) consensus algorithm</vt:lpstr>
      <vt:lpstr>Research problems</vt:lpstr>
      <vt:lpstr>Cloud Blockchain as a Service (BaaS)</vt:lpstr>
      <vt:lpstr>Uses of blockchain</vt:lpstr>
      <vt:lpstr>Security attacks</vt:lpstr>
      <vt:lpstr>       Cryptojacking https://nakedsecurity.sophos.com/2018/11/12/headmaster-fired-over-cryptocoin-mining-on-the-schools-dime/?utm_source=Naked+Security+-+Sophos+List&amp;utm_campaign=505a541255-Naked+Security+daily+news+email&amp;utm_medium=email&amp;utm_term=0_31623bb782-505a541255-455135885  </vt:lpstr>
      <vt:lpstr>DDoS attack on bitcoin</vt:lpstr>
      <vt:lpstr>Eclipse attack [Hei15]</vt:lpstr>
      <vt:lpstr>Quantum attacks [Agg17]</vt:lpstr>
      <vt:lpstr>Big Data</vt:lpstr>
      <vt:lpstr>Components of the NIST RA</vt:lpstr>
      <vt:lpstr>Data Provider and Big Data Application Provider</vt:lpstr>
      <vt:lpstr>Big Data Framework Provider and Data Consumer</vt:lpstr>
      <vt:lpstr>NIST RA</vt:lpstr>
      <vt:lpstr>NIST RA limitations</vt:lpstr>
      <vt:lpstr>ISO/IEC 20547-3  </vt:lpstr>
      <vt:lpstr>Big Data architecture components [Mor18a]</vt:lpstr>
      <vt:lpstr>Big Data Components II</vt:lpstr>
      <vt:lpstr>System orchestrator</vt:lpstr>
      <vt:lpstr>Data Provider</vt:lpstr>
      <vt:lpstr>Big Data Application Provider</vt:lpstr>
      <vt:lpstr>Big Data Framework Provider</vt:lpstr>
      <vt:lpstr>Data consumer</vt:lpstr>
      <vt:lpstr>PowerPoint Presentation</vt:lpstr>
      <vt:lpstr>Possible threats</vt:lpstr>
      <vt:lpstr>More threats</vt:lpstr>
      <vt:lpstr>Conclusions from model</vt:lpstr>
      <vt:lpstr>A pattern for Key-value authorization [Mor18b]</vt:lpstr>
      <vt:lpstr>PowerPoint Presentation</vt:lpstr>
      <vt:lpstr>Dynamic software</vt:lpstr>
      <vt:lpstr>Describing and reasoning about the architecture</vt:lpstr>
      <vt:lpstr>Self-adaptive systems</vt:lpstr>
      <vt:lpstr>IBM Autonomic framework</vt:lpstr>
      <vt:lpstr>PowerPoint Presentation</vt:lpstr>
      <vt:lpstr>The Rainbow  framework  [Gar09]</vt:lpstr>
      <vt:lpstr>PowerPoint Presentation</vt:lpstr>
      <vt:lpstr>Structure of the Rainbow framework</vt:lpstr>
      <vt:lpstr>PowerPoint Presentation</vt:lpstr>
      <vt:lpstr>AI Genome; The main aspects of interests and stakeholders around evolution of AI systems [Adp18]</vt:lpstr>
      <vt:lpstr>AI Genome; The main aspects of interests and stakeholders around evolution of AI systems</vt:lpstr>
      <vt:lpstr> Top Experts Warn Against 'Malicious Use' of AI By AFP on February 21, 2018 </vt:lpstr>
      <vt:lpstr>AI    II</vt:lpstr>
      <vt:lpstr>AI  III</vt:lpstr>
      <vt:lpstr>AI  IV</vt:lpstr>
      <vt:lpstr>AI   V</vt:lpstr>
      <vt:lpstr>AI   VI</vt:lpstr>
      <vt:lpstr>Secure software development for clouds and IoT.</vt:lpstr>
      <vt:lpstr>Rapid software development</vt:lpstr>
      <vt:lpstr>Agile development</vt:lpstr>
      <vt:lpstr>Plan-driven and agile development</vt:lpstr>
      <vt:lpstr>Plan-driven and agile development</vt:lpstr>
      <vt:lpstr>DevOps</vt:lpstr>
      <vt:lpstr>DevOps relationships</vt:lpstr>
      <vt:lpstr>Microservices</vt:lpstr>
      <vt:lpstr>Containers and Microservices</vt:lpstr>
      <vt:lpstr>Containers support for Microservices and DevOps teams </vt:lpstr>
      <vt:lpstr>SecOps</vt:lpstr>
      <vt:lpstr>DevSecOps</vt:lpstr>
      <vt:lpstr>PowerPoint Presentation</vt:lpstr>
      <vt:lpstr>A typical stack for software containers</vt:lpstr>
      <vt:lpstr>The six important components of a DevSecOps Approach</vt:lpstr>
      <vt:lpstr>PowerPoint Presentation</vt:lpstr>
      <vt:lpstr>Refs. on Blockchain</vt:lpstr>
      <vt:lpstr>Refs. on Blockchain II</vt:lpstr>
      <vt:lpstr>Refs. on Big Data</vt:lpstr>
      <vt:lpstr>References on AI and adaptive systems</vt:lpstr>
      <vt:lpstr>References on DevOPs and microservices </vt:lpstr>
      <vt:lpstr>Facebook – search tool hack</vt:lpstr>
      <vt:lpstr>Facebook – search tool hack</vt:lpstr>
      <vt:lpstr>Facebook – search tool hack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Chapter13. Specialized architectures</dc:title>
  <dc:creator>Eduardo Fernandez</dc:creator>
  <cp:lastModifiedBy>Eduardo Fernandez</cp:lastModifiedBy>
  <cp:revision>83</cp:revision>
  <dcterms:created xsi:type="dcterms:W3CDTF">2018-11-03T12:25:11Z</dcterms:created>
  <dcterms:modified xsi:type="dcterms:W3CDTF">2018-11-26T20:33:02Z</dcterms:modified>
</cp:coreProperties>
</file>